
<file path=[Content_Types].xml><?xml version="1.0" encoding="utf-8"?>
<Types xmlns="http://schemas.openxmlformats.org/package/2006/content-types">
  <Default Extension="xml" ContentType="application/xml"/>
  <Default Extension="wmf" ContentType="image/x-wmf"/>
  <Default Extension="xlsx" ContentType="application/vnd.openxmlformats-officedocument.spreadsheetml.sheet"/>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2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450" r:id="rId2"/>
    <p:sldId id="609" r:id="rId3"/>
    <p:sldId id="601" r:id="rId4"/>
    <p:sldId id="602" r:id="rId5"/>
    <p:sldId id="604" r:id="rId6"/>
    <p:sldId id="605" r:id="rId7"/>
    <p:sldId id="597" r:id="rId8"/>
    <p:sldId id="615" r:id="rId9"/>
    <p:sldId id="575" r:id="rId10"/>
    <p:sldId id="571" r:id="rId11"/>
    <p:sldId id="587" r:id="rId12"/>
    <p:sldId id="588" r:id="rId13"/>
    <p:sldId id="590" r:id="rId14"/>
    <p:sldId id="610" r:id="rId15"/>
    <p:sldId id="611" r:id="rId16"/>
    <p:sldId id="612" r:id="rId17"/>
    <p:sldId id="613" r:id="rId18"/>
    <p:sldId id="422" r:id="rId19"/>
    <p:sldId id="423" r:id="rId20"/>
    <p:sldId id="424" r:id="rId21"/>
    <p:sldId id="425" r:id="rId22"/>
    <p:sldId id="426" r:id="rId23"/>
    <p:sldId id="606" r:id="rId24"/>
    <p:sldId id="607" r:id="rId25"/>
    <p:sldId id="608" r:id="rId26"/>
    <p:sldId id="598" r:id="rId27"/>
    <p:sldId id="585" r:id="rId28"/>
    <p:sldId id="586" r:id="rId29"/>
    <p:sldId id="591" r:id="rId30"/>
    <p:sldId id="560" r:id="rId31"/>
    <p:sldId id="578" r:id="rId32"/>
    <p:sldId id="583" r:id="rId33"/>
    <p:sldId id="581" r:id="rId34"/>
    <p:sldId id="592" r:id="rId35"/>
    <p:sldId id="579" r:id="rId36"/>
    <p:sldId id="616" r:id="rId37"/>
    <p:sldId id="593" r:id="rId38"/>
    <p:sldId id="594" r:id="rId39"/>
    <p:sldId id="614" r:id="rId40"/>
    <p:sldId id="595" r:id="rId41"/>
    <p:sldId id="596" r:id="rId42"/>
    <p:sldId id="57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0D8E8"/>
    <a:srgbClr val="0432FF"/>
    <a:srgbClr val="07FA34"/>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0"/>
    <p:restoredTop sz="85866" autoAdjust="0"/>
  </p:normalViewPr>
  <p:slideViewPr>
    <p:cSldViewPr snapToGrid="0" snapToObjects="1">
      <p:cViewPr>
        <p:scale>
          <a:sx n="75" d="100"/>
          <a:sy n="75" d="100"/>
        </p:scale>
        <p:origin x="88" y="328"/>
      </p:cViewPr>
      <p:guideLst/>
    </p:cSldViewPr>
  </p:slideViewPr>
  <p:outlineViewPr>
    <p:cViewPr>
      <p:scale>
        <a:sx n="33" d="100"/>
        <a:sy n="33" d="100"/>
      </p:scale>
      <p:origin x="0" y="-21184"/>
    </p:cViewPr>
  </p:outlineViewPr>
  <p:notesTextViewPr>
    <p:cViewPr>
      <p:scale>
        <a:sx n="160" d="100"/>
        <a:sy n="16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
          <c:y val="0.092329390553322"/>
          <c:w val="0.757785362634659"/>
          <c:h val="0.68922855466755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numCache>
            </c:numRef>
          </c:xVal>
          <c:yVal>
            <c:numRef>
              <c:f>Sheet1!$B$2:$B$31</c:f>
              <c:numCache>
                <c:formatCode>General</c:formatCode>
                <c:ptCount val="30"/>
                <c:pt idx="0">
                  <c:v>0.0</c:v>
                </c:pt>
                <c:pt idx="1">
                  <c:v>0.0</c:v>
                </c:pt>
                <c:pt idx="2">
                  <c:v>0.0</c:v>
                </c:pt>
                <c:pt idx="3">
                  <c:v>0.0</c:v>
                </c:pt>
                <c:pt idx="4">
                  <c:v>0.0</c:v>
                </c:pt>
                <c:pt idx="5">
                  <c:v>0.0</c:v>
                </c:pt>
                <c:pt idx="6">
                  <c:v>0.0</c:v>
                </c:pt>
                <c:pt idx="7">
                  <c:v>0.0</c:v>
                </c:pt>
                <c:pt idx="8">
                  <c:v>0.0</c:v>
                </c:pt>
                <c:pt idx="9">
                  <c:v>0.0</c:v>
                </c:pt>
                <c:pt idx="10">
                  <c:v>0.0</c:v>
                </c:pt>
                <c:pt idx="11">
                  <c:v>1.0</c:v>
                </c:pt>
                <c:pt idx="12">
                  <c:v>1.0</c:v>
                </c:pt>
                <c:pt idx="13">
                  <c:v>0.0</c:v>
                </c:pt>
                <c:pt idx="14">
                  <c:v>0.0</c:v>
                </c:pt>
                <c:pt idx="15">
                  <c:v>1.0</c:v>
                </c:pt>
                <c:pt idx="16">
                  <c:v>0.0</c:v>
                </c:pt>
                <c:pt idx="17">
                  <c:v>1.0</c:v>
                </c:pt>
                <c:pt idx="18">
                  <c:v>1.0</c:v>
                </c:pt>
                <c:pt idx="19">
                  <c:v>0.0</c:v>
                </c:pt>
                <c:pt idx="20">
                  <c:v>1.0</c:v>
                </c:pt>
                <c:pt idx="21">
                  <c:v>0.0</c:v>
                </c:pt>
                <c:pt idx="22">
                  <c:v>1.0</c:v>
                </c:pt>
                <c:pt idx="23">
                  <c:v>0.0</c:v>
                </c:pt>
                <c:pt idx="24">
                  <c:v>0.0</c:v>
                </c:pt>
                <c:pt idx="25">
                  <c:v>0.0</c:v>
                </c:pt>
                <c:pt idx="26">
                  <c:v>0.0</c:v>
                </c:pt>
                <c:pt idx="27">
                  <c:v>0.0</c:v>
                </c:pt>
                <c:pt idx="28">
                  <c:v>0.0</c:v>
                </c:pt>
                <c:pt idx="29">
                  <c:v>0.0</c:v>
                </c:pt>
              </c:numCache>
            </c:numRef>
          </c:yVal>
          <c:smooth val="0"/>
        </c:ser>
        <c:dLbls>
          <c:showLegendKey val="0"/>
          <c:showVal val="0"/>
          <c:showCatName val="0"/>
          <c:showSerName val="0"/>
          <c:showPercent val="0"/>
          <c:showBubbleSize val="0"/>
        </c:dLbls>
        <c:axId val="561675104"/>
        <c:axId val="561677232"/>
      </c:scatterChart>
      <c:valAx>
        <c:axId val="561675104"/>
        <c:scaling>
          <c:orientation val="minMax"/>
          <c:max val="3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Time</a:t>
                </a:r>
                <a:r>
                  <a:rPr lang="zh-CN" altLang="en-US" dirty="0" smtClean="0"/>
                  <a:t> </a:t>
                </a:r>
                <a:r>
                  <a:rPr lang="en-US" altLang="zh-CN" dirty="0" smtClean="0"/>
                  <a:t>(us)</a:t>
                </a:r>
                <a:endParaRPr lang="en-US"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61677232"/>
        <c:crosses val="autoZero"/>
        <c:crossBetween val="midCat"/>
      </c:valAx>
      <c:valAx>
        <c:axId val="56167723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lost</a:t>
                </a:r>
                <a:endParaRPr lang="en-US"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61675104"/>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
          <c:y val="0.092329390553322"/>
          <c:w val="0.757785362634659"/>
          <c:h val="0.68922855466755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numCache>
            </c:numRef>
          </c:xVal>
          <c:yVal>
            <c:numRef>
              <c:f>Sheet1!$B$2:$B$31</c:f>
              <c:numCache>
                <c:formatCode>General</c:formatCode>
                <c:ptCount val="30"/>
                <c:pt idx="0">
                  <c:v>0.0</c:v>
                </c:pt>
                <c:pt idx="1">
                  <c:v>0.0</c:v>
                </c:pt>
                <c:pt idx="2">
                  <c:v>0.0</c:v>
                </c:pt>
                <c:pt idx="3">
                  <c:v>0.0</c:v>
                </c:pt>
                <c:pt idx="4">
                  <c:v>0.0</c:v>
                </c:pt>
                <c:pt idx="5">
                  <c:v>0.0</c:v>
                </c:pt>
                <c:pt idx="6">
                  <c:v>0.0</c:v>
                </c:pt>
                <c:pt idx="7">
                  <c:v>0.0</c:v>
                </c:pt>
                <c:pt idx="8">
                  <c:v>0.0</c:v>
                </c:pt>
                <c:pt idx="9">
                  <c:v>0.0</c:v>
                </c:pt>
                <c:pt idx="10">
                  <c:v>0.0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pt idx="24">
                  <c:v>1.0</c:v>
                </c:pt>
                <c:pt idx="25">
                  <c:v>1.0</c:v>
                </c:pt>
                <c:pt idx="26">
                  <c:v>1.0</c:v>
                </c:pt>
                <c:pt idx="27">
                  <c:v>1.0</c:v>
                </c:pt>
                <c:pt idx="28">
                  <c:v>1.0</c:v>
                </c:pt>
                <c:pt idx="29">
                  <c:v>1.0</c:v>
                </c:pt>
              </c:numCache>
            </c:numRef>
          </c:yVal>
          <c:smooth val="0"/>
        </c:ser>
        <c:dLbls>
          <c:showLegendKey val="0"/>
          <c:showVal val="0"/>
          <c:showCatName val="0"/>
          <c:showSerName val="0"/>
          <c:showPercent val="0"/>
          <c:showBubbleSize val="0"/>
        </c:dLbls>
        <c:axId val="588549312"/>
        <c:axId val="588552432"/>
      </c:scatterChart>
      <c:valAx>
        <c:axId val="588549312"/>
        <c:scaling>
          <c:orientation val="minMax"/>
          <c:max val="3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Time</a:t>
                </a:r>
                <a:r>
                  <a:rPr lang="zh-CN" altLang="en-US" dirty="0" smtClean="0"/>
                  <a:t> </a:t>
                </a:r>
                <a:r>
                  <a:rPr lang="en-US" altLang="zh-CN" dirty="0" smtClean="0"/>
                  <a:t>(us)</a:t>
                </a:r>
                <a:endParaRPr lang="en-US"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88552432"/>
        <c:crosses val="autoZero"/>
        <c:crossBetween val="midCat"/>
      </c:valAx>
      <c:valAx>
        <c:axId val="58855243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lost</a:t>
                </a:r>
                <a:endParaRPr lang="en-US"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88549312"/>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
          <c:y val="0.092329390553322"/>
          <c:w val="0.757785362634659"/>
          <c:h val="0.68922855466755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numCache>
            </c:numRef>
          </c:xVal>
          <c:yVal>
            <c:numRef>
              <c:f>Sheet1!$B$2:$B$31</c:f>
              <c:numCache>
                <c:formatCode>General</c:formatCode>
                <c:ptCount val="30"/>
                <c:pt idx="0">
                  <c:v>0.0</c:v>
                </c:pt>
                <c:pt idx="1">
                  <c:v>1.0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1.0</c:v>
                </c:pt>
                <c:pt idx="19">
                  <c:v>0.0</c:v>
                </c:pt>
                <c:pt idx="20">
                  <c:v>0.0</c:v>
                </c:pt>
                <c:pt idx="21">
                  <c:v>0.0</c:v>
                </c:pt>
                <c:pt idx="22">
                  <c:v>0.0</c:v>
                </c:pt>
                <c:pt idx="23">
                  <c:v>1.0</c:v>
                </c:pt>
                <c:pt idx="24">
                  <c:v>0.0</c:v>
                </c:pt>
                <c:pt idx="25">
                  <c:v>0.0</c:v>
                </c:pt>
                <c:pt idx="26">
                  <c:v>0.0</c:v>
                </c:pt>
                <c:pt idx="27">
                  <c:v>0.0</c:v>
                </c:pt>
                <c:pt idx="28">
                  <c:v>1.0</c:v>
                </c:pt>
                <c:pt idx="29">
                  <c:v>1.0</c:v>
                </c:pt>
              </c:numCache>
            </c:numRef>
          </c:yVal>
          <c:smooth val="0"/>
        </c:ser>
        <c:dLbls>
          <c:showLegendKey val="0"/>
          <c:showVal val="0"/>
          <c:showCatName val="0"/>
          <c:showSerName val="0"/>
          <c:showPercent val="0"/>
          <c:showBubbleSize val="0"/>
        </c:dLbls>
        <c:axId val="588582544"/>
        <c:axId val="588635088"/>
      </c:scatterChart>
      <c:valAx>
        <c:axId val="588582544"/>
        <c:scaling>
          <c:orientation val="minMax"/>
          <c:max val="3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Time</a:t>
                </a:r>
                <a:r>
                  <a:rPr lang="zh-CN" altLang="en-US" dirty="0" smtClean="0"/>
                  <a:t> </a:t>
                </a:r>
                <a:r>
                  <a:rPr lang="en-US" altLang="zh-CN" dirty="0" smtClean="0"/>
                  <a:t>(us)</a:t>
                </a:r>
                <a:endParaRPr lang="en-US"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88635088"/>
        <c:crosses val="autoZero"/>
        <c:crossBetween val="midCat"/>
      </c:valAx>
      <c:valAx>
        <c:axId val="588635088"/>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lost</a:t>
                </a:r>
                <a:endParaRPr lang="en-US"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88582544"/>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
          <c:y val="0.092329390553322"/>
          <c:w val="0.757785362634659"/>
          <c:h val="0.68922855466755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numCache>
            </c:numRef>
          </c:xVal>
          <c:yVal>
            <c:numRef>
              <c:f>Sheet1!$B$2:$B$31</c:f>
              <c:numCache>
                <c:formatCode>General</c:formatCode>
                <c:ptCount val="30"/>
                <c:pt idx="0">
                  <c:v>0.0</c:v>
                </c:pt>
                <c:pt idx="1">
                  <c:v>0.0</c:v>
                </c:pt>
                <c:pt idx="2">
                  <c:v>0.0</c:v>
                </c:pt>
                <c:pt idx="3">
                  <c:v>0.0</c:v>
                </c:pt>
                <c:pt idx="4">
                  <c:v>0.0</c:v>
                </c:pt>
                <c:pt idx="5">
                  <c:v>0.0</c:v>
                </c:pt>
                <c:pt idx="6">
                  <c:v>0.0</c:v>
                </c:pt>
                <c:pt idx="7">
                  <c:v>0.0</c:v>
                </c:pt>
                <c:pt idx="8">
                  <c:v>0.0</c:v>
                </c:pt>
                <c:pt idx="9">
                  <c:v>0.0</c:v>
                </c:pt>
                <c:pt idx="10">
                  <c:v>0.0</c:v>
                </c:pt>
                <c:pt idx="11">
                  <c:v>1.0</c:v>
                </c:pt>
                <c:pt idx="12">
                  <c:v>1.0</c:v>
                </c:pt>
                <c:pt idx="13">
                  <c:v>0.0</c:v>
                </c:pt>
                <c:pt idx="14">
                  <c:v>0.0</c:v>
                </c:pt>
                <c:pt idx="15">
                  <c:v>1.0</c:v>
                </c:pt>
                <c:pt idx="16">
                  <c:v>0.0</c:v>
                </c:pt>
                <c:pt idx="17">
                  <c:v>1.0</c:v>
                </c:pt>
                <c:pt idx="18">
                  <c:v>1.0</c:v>
                </c:pt>
                <c:pt idx="19">
                  <c:v>0.0</c:v>
                </c:pt>
                <c:pt idx="20">
                  <c:v>1.0</c:v>
                </c:pt>
                <c:pt idx="21">
                  <c:v>0.0</c:v>
                </c:pt>
                <c:pt idx="22">
                  <c:v>1.0</c:v>
                </c:pt>
                <c:pt idx="23">
                  <c:v>0.0</c:v>
                </c:pt>
                <c:pt idx="24">
                  <c:v>0.0</c:v>
                </c:pt>
                <c:pt idx="25">
                  <c:v>0.0</c:v>
                </c:pt>
                <c:pt idx="26">
                  <c:v>0.0</c:v>
                </c:pt>
                <c:pt idx="27">
                  <c:v>0.0</c:v>
                </c:pt>
                <c:pt idx="28">
                  <c:v>0.0</c:v>
                </c:pt>
                <c:pt idx="29">
                  <c:v>0.0</c:v>
                </c:pt>
              </c:numCache>
            </c:numRef>
          </c:yVal>
          <c:smooth val="0"/>
        </c:ser>
        <c:dLbls>
          <c:showLegendKey val="0"/>
          <c:showVal val="0"/>
          <c:showCatName val="0"/>
          <c:showSerName val="0"/>
          <c:showPercent val="0"/>
          <c:showBubbleSize val="0"/>
        </c:dLbls>
        <c:axId val="694572848"/>
        <c:axId val="690440112"/>
      </c:scatterChart>
      <c:valAx>
        <c:axId val="694572848"/>
        <c:scaling>
          <c:orientation val="minMax"/>
          <c:max val="3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Time</a:t>
                </a:r>
                <a:r>
                  <a:rPr lang="zh-CN" altLang="en-US" dirty="0" smtClean="0"/>
                  <a:t> </a:t>
                </a:r>
                <a:r>
                  <a:rPr lang="en-US" altLang="zh-CN" dirty="0" smtClean="0"/>
                  <a:t>(us)</a:t>
                </a:r>
                <a:endParaRPr lang="en-US"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90440112"/>
        <c:crosses val="autoZero"/>
        <c:crossBetween val="midCat"/>
      </c:valAx>
      <c:valAx>
        <c:axId val="69044011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lost</a:t>
                </a:r>
                <a:endParaRPr lang="en-US"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94572848"/>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
          <c:y val="0.092329390553322"/>
          <c:w val="0.757785362634659"/>
          <c:h val="0.68922855466755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numCache>
            </c:numRef>
          </c:xVal>
          <c:yVal>
            <c:numRef>
              <c:f>Sheet1!$B$2:$B$31</c:f>
              <c:numCache>
                <c:formatCode>General</c:formatCode>
                <c:ptCount val="30"/>
                <c:pt idx="0">
                  <c:v>0.0</c:v>
                </c:pt>
                <c:pt idx="1">
                  <c:v>0.0</c:v>
                </c:pt>
                <c:pt idx="2">
                  <c:v>0.0</c:v>
                </c:pt>
                <c:pt idx="3">
                  <c:v>0.0</c:v>
                </c:pt>
                <c:pt idx="4">
                  <c:v>0.0</c:v>
                </c:pt>
                <c:pt idx="5">
                  <c:v>0.0</c:v>
                </c:pt>
                <c:pt idx="6">
                  <c:v>0.0</c:v>
                </c:pt>
                <c:pt idx="7">
                  <c:v>0.0</c:v>
                </c:pt>
                <c:pt idx="8">
                  <c:v>0.0</c:v>
                </c:pt>
                <c:pt idx="9">
                  <c:v>0.0</c:v>
                </c:pt>
                <c:pt idx="10">
                  <c:v>0.0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pt idx="24">
                  <c:v>1.0</c:v>
                </c:pt>
                <c:pt idx="25">
                  <c:v>1.0</c:v>
                </c:pt>
                <c:pt idx="26">
                  <c:v>1.0</c:v>
                </c:pt>
                <c:pt idx="27">
                  <c:v>1.0</c:v>
                </c:pt>
                <c:pt idx="28">
                  <c:v>1.0</c:v>
                </c:pt>
                <c:pt idx="29">
                  <c:v>1.0</c:v>
                </c:pt>
              </c:numCache>
            </c:numRef>
          </c:yVal>
          <c:smooth val="0"/>
        </c:ser>
        <c:dLbls>
          <c:showLegendKey val="0"/>
          <c:showVal val="0"/>
          <c:showCatName val="0"/>
          <c:showSerName val="0"/>
          <c:showPercent val="0"/>
          <c:showBubbleSize val="0"/>
        </c:dLbls>
        <c:axId val="691432720"/>
        <c:axId val="692030624"/>
      </c:scatterChart>
      <c:valAx>
        <c:axId val="691432720"/>
        <c:scaling>
          <c:orientation val="minMax"/>
          <c:max val="3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Time</a:t>
                </a:r>
                <a:r>
                  <a:rPr lang="zh-CN" altLang="en-US" dirty="0" smtClean="0"/>
                  <a:t> </a:t>
                </a:r>
                <a:r>
                  <a:rPr lang="en-US" altLang="zh-CN" dirty="0" smtClean="0"/>
                  <a:t>(us)</a:t>
                </a:r>
                <a:endParaRPr lang="en-US"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92030624"/>
        <c:crosses val="autoZero"/>
        <c:crossBetween val="midCat"/>
      </c:valAx>
      <c:valAx>
        <c:axId val="692030624"/>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lost</a:t>
                </a:r>
                <a:endParaRPr lang="en-US"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91432720"/>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653452611525"/>
          <c:y val="0.092329390553322"/>
          <c:w val="0.757785362634659"/>
          <c:h val="0.689228554667555"/>
        </c:manualLayout>
      </c:layout>
      <c:scatterChart>
        <c:scatterStyle val="lineMarker"/>
        <c:varyColors val="0"/>
        <c:ser>
          <c:idx val="0"/>
          <c:order val="0"/>
          <c:tx>
            <c:strRef>
              <c:f>Sheet1!$B$1</c:f>
              <c:strCache>
                <c:ptCount val="1"/>
                <c:pt idx="0">
                  <c:v>Y-Value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Sheet1!$A$2:$A$31</c:f>
              <c:numCache>
                <c:formatCode>General</c:formatCode>
                <c:ptCount val="3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numCache>
            </c:numRef>
          </c:xVal>
          <c:yVal>
            <c:numRef>
              <c:f>Sheet1!$B$2:$B$31</c:f>
              <c:numCache>
                <c:formatCode>General</c:formatCode>
                <c:ptCount val="30"/>
                <c:pt idx="0">
                  <c:v>0.0</c:v>
                </c:pt>
                <c:pt idx="1">
                  <c:v>1.0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1.0</c:v>
                </c:pt>
                <c:pt idx="19">
                  <c:v>0.0</c:v>
                </c:pt>
                <c:pt idx="20">
                  <c:v>0.0</c:v>
                </c:pt>
                <c:pt idx="21">
                  <c:v>0.0</c:v>
                </c:pt>
                <c:pt idx="22">
                  <c:v>0.0</c:v>
                </c:pt>
                <c:pt idx="23">
                  <c:v>1.0</c:v>
                </c:pt>
                <c:pt idx="24">
                  <c:v>0.0</c:v>
                </c:pt>
                <c:pt idx="25">
                  <c:v>0.0</c:v>
                </c:pt>
                <c:pt idx="26">
                  <c:v>0.0</c:v>
                </c:pt>
                <c:pt idx="27">
                  <c:v>0.0</c:v>
                </c:pt>
                <c:pt idx="28">
                  <c:v>1.0</c:v>
                </c:pt>
                <c:pt idx="29">
                  <c:v>1.0</c:v>
                </c:pt>
              </c:numCache>
            </c:numRef>
          </c:yVal>
          <c:smooth val="0"/>
        </c:ser>
        <c:dLbls>
          <c:showLegendKey val="0"/>
          <c:showVal val="0"/>
          <c:showCatName val="0"/>
          <c:showSerName val="0"/>
          <c:showPercent val="0"/>
          <c:showBubbleSize val="0"/>
        </c:dLbls>
        <c:axId val="690582032"/>
        <c:axId val="694297808"/>
      </c:scatterChart>
      <c:valAx>
        <c:axId val="690582032"/>
        <c:scaling>
          <c:orientation val="minMax"/>
          <c:max val="3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Time</a:t>
                </a:r>
                <a:r>
                  <a:rPr lang="zh-CN" altLang="en-US" dirty="0" smtClean="0"/>
                  <a:t> </a:t>
                </a:r>
                <a:r>
                  <a:rPr lang="en-US" altLang="zh-CN" dirty="0" smtClean="0"/>
                  <a:t>(us)</a:t>
                </a:r>
                <a:endParaRPr lang="en-US"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94297808"/>
        <c:crosses val="autoZero"/>
        <c:crossBetween val="midCat"/>
      </c:valAx>
      <c:valAx>
        <c:axId val="694297808"/>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lost</a:t>
                </a:r>
                <a:endParaRPr lang="en-US"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90582032"/>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D60ED-AF16-D343-B53E-F81CCAA0788A}" type="datetimeFigureOut">
              <a:rPr lang="en-US" smtClean="0"/>
              <a:t>12/13/16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0EF0-6DB4-ED40-938A-B67A63225625}" type="slidenum">
              <a:rPr lang="en-US" smtClean="0"/>
              <a:t>‹#›</a:t>
            </a:fld>
            <a:endParaRPr lang="en-US"/>
          </a:p>
        </p:txBody>
      </p:sp>
    </p:spTree>
    <p:extLst>
      <p:ext uri="{BB962C8B-B14F-4D97-AF65-F5344CB8AC3E}">
        <p14:creationId xmlns:p14="http://schemas.microsoft.com/office/powerpoint/2010/main" val="677605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Give: What I am doing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Emphasize name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2 options: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1. highlight loss is the top issue in dc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2. do not say here, say after well motivated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Need better visibility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Problems: packet loss, transient loops, </a:t>
            </a:r>
            <a:r>
              <a:rPr lang="en-US" sz="1200" kern="1200" baseline="0" dirty="0" err="1" smtClean="0">
                <a:solidFill>
                  <a:schemeClr val="tx1"/>
                </a:solidFill>
                <a:effectLst/>
                <a:latin typeface="+mn-lt"/>
                <a:ea typeface="+mn-ea"/>
                <a:cs typeface="+mn-cs"/>
              </a:rPr>
              <a:t>blackholes</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DC larger -&gt; problems more frequently and difficult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we need better tools that can provide better vis.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Joint work between </a:t>
            </a:r>
            <a:r>
              <a:rPr lang="is-IS" sz="1200" kern="1200" baseline="0" dirty="0" smtClean="0">
                <a:solidFill>
                  <a:schemeClr val="tx1"/>
                </a:solidFill>
                <a:effectLst/>
                <a:latin typeface="+mn-lt"/>
                <a:ea typeface="+mn-ea"/>
                <a:cs typeface="+mn-cs"/>
              </a:rPr>
              <a:t>…</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Data center networks need better visibility. There are many problems that have not been well handled such as packet loss, transient loops and </a:t>
            </a:r>
            <a:r>
              <a:rPr lang="en-US" sz="1200" kern="1200" baseline="0" dirty="0" err="1" smtClean="0">
                <a:solidFill>
                  <a:schemeClr val="tx1"/>
                </a:solidFill>
                <a:effectLst/>
                <a:latin typeface="+mn-lt"/>
                <a:ea typeface="+mn-ea"/>
                <a:cs typeface="+mn-cs"/>
              </a:rPr>
              <a:t>blackholes</a:t>
            </a:r>
            <a:r>
              <a:rPr lang="en-US" sz="1200" kern="1200" baseline="0" dirty="0" smtClean="0">
                <a:solidFill>
                  <a:schemeClr val="tx1"/>
                </a:solidFill>
                <a:effectLst/>
                <a:latin typeface="+mn-lt"/>
                <a:ea typeface="+mn-ea"/>
                <a:cs typeface="+mn-cs"/>
              </a:rPr>
              <a:t>. And as the data centers are growing larger, these problems happen more frequently and becomes more difficult to detect. So we need better tool that can provide better visibility.</a:t>
            </a:r>
          </a:p>
        </p:txBody>
      </p:sp>
      <p:sp>
        <p:nvSpPr>
          <p:cNvPr id="4" name="Slide Number Placeholder 3"/>
          <p:cNvSpPr>
            <a:spLocks noGrp="1"/>
          </p:cNvSpPr>
          <p:nvPr>
            <p:ph type="sldNum" sz="quarter" idx="10"/>
          </p:nvPr>
        </p:nvSpPr>
        <p:spPr/>
        <p:txBody>
          <a:bodyPr/>
          <a:lstStyle/>
          <a:p>
            <a:fld id="{29DB0EF0-6DB4-ED40-938A-B67A63225625}" type="slidenum">
              <a:rPr lang="en-US" smtClean="0"/>
              <a:t>1</a:t>
            </a:fld>
            <a:endParaRPr lang="en-US"/>
          </a:p>
        </p:txBody>
      </p:sp>
    </p:spTree>
    <p:extLst>
      <p:ext uri="{BB962C8B-B14F-4D97-AF65-F5344CB8AC3E}">
        <p14:creationId xmlns:p14="http://schemas.microsoft.com/office/powerpoint/2010/main" val="112409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11</a:t>
            </a:fld>
            <a:endParaRPr lang="en-US"/>
          </a:p>
        </p:txBody>
      </p:sp>
    </p:spTree>
    <p:extLst>
      <p:ext uri="{BB962C8B-B14F-4D97-AF65-F5344CB8AC3E}">
        <p14:creationId xmlns:p14="http://schemas.microsoft.com/office/powerpoint/2010/main" val="225754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Leave 2</a:t>
            </a:r>
            <a:r>
              <a:rPr lang="en-US" baseline="0" dirty="0" smtClean="0"/>
              <a:t> seconds for reader to think</a:t>
            </a:r>
            <a:endParaRPr lang="en-US" dirty="0" smtClean="0"/>
          </a:p>
          <a:p>
            <a:r>
              <a:rPr lang="en-US" dirty="0" smtClean="0"/>
              <a:t>with concrete</a:t>
            </a:r>
            <a:r>
              <a:rPr lang="en-US" baseline="0" dirty="0" smtClean="0"/>
              <a:t> numbers, instead of ratios</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12</a:t>
            </a:fld>
            <a:endParaRPr lang="en-US"/>
          </a:p>
        </p:txBody>
      </p:sp>
    </p:spTree>
    <p:extLst>
      <p:ext uri="{BB962C8B-B14F-4D97-AF65-F5344CB8AC3E}">
        <p14:creationId xmlns:p14="http://schemas.microsoft.com/office/powerpoint/2010/main" val="142276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give an overview of the whole </a:t>
            </a:r>
            <a:r>
              <a:rPr lang="en-US" baseline="0" dirty="0" err="1" smtClean="0"/>
              <a:t>algoritm</a:t>
            </a:r>
            <a:r>
              <a:rPr lang="en-US" baseline="0" dirty="0" smtClean="0"/>
              <a:t> process</a:t>
            </a:r>
            <a:endParaRPr lang="en-US" dirty="0" smtClean="0"/>
          </a:p>
          <a:p>
            <a:r>
              <a:rPr lang="en-US" dirty="0" smtClean="0"/>
              <a:t>===</a:t>
            </a:r>
          </a:p>
          <a:p>
            <a:r>
              <a:rPr lang="en-US" dirty="0" smtClean="0"/>
              <a:t>IP_ID: </a:t>
            </a:r>
            <a:r>
              <a:rPr lang="en-US" dirty="0" err="1" smtClean="0"/>
              <a:t>IP_identification</a:t>
            </a:r>
            <a:endParaRPr lang="en-US" dirty="0" smtClean="0"/>
          </a:p>
          <a:p>
            <a:r>
              <a:rPr lang="en-US" dirty="0" smtClean="0"/>
              <a:t>==</a:t>
            </a:r>
          </a:p>
          <a:p>
            <a:r>
              <a:rPr lang="en-US" dirty="0" smtClean="0"/>
              <a:t>put</a:t>
            </a:r>
            <a:r>
              <a:rPr lang="en-US" baseline="0" dirty="0" smtClean="0"/>
              <a:t> all packet in a small memory</a:t>
            </a:r>
          </a:p>
          <a:p>
            <a:r>
              <a:rPr lang="en-US" baseline="0" dirty="0" smtClean="0"/>
              <a:t>lost information</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13</a:t>
            </a:fld>
            <a:endParaRPr lang="en-US"/>
          </a:p>
        </p:txBody>
      </p:sp>
    </p:spTree>
    <p:extLst>
      <p:ext uri="{BB962C8B-B14F-4D97-AF65-F5344CB8AC3E}">
        <p14:creationId xmlns:p14="http://schemas.microsoft.com/office/powerpoint/2010/main" val="1430363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set the size (accuracy, loss)</a:t>
            </a:r>
          </a:p>
          <a:p>
            <a:r>
              <a:rPr lang="en-US" dirty="0" smtClean="0"/>
              <a:t>Add:</a:t>
            </a:r>
            <a:r>
              <a:rPr lang="en-US" baseline="0" dirty="0" smtClean="0"/>
              <a:t> </a:t>
            </a:r>
            <a:r>
              <a:rPr lang="en-US" dirty="0" smtClean="0"/>
              <a:t>variation of bloom filter, to help</a:t>
            </a:r>
            <a:r>
              <a:rPr lang="en-US" baseline="0" dirty="0" smtClean="0"/>
              <a:t> audience understand</a:t>
            </a:r>
            <a:endParaRPr lang="en-US" dirty="0" smtClean="0"/>
          </a:p>
          <a:p>
            <a:r>
              <a:rPr lang="en-US" dirty="0" smtClean="0"/>
              <a:t>===</a:t>
            </a:r>
          </a:p>
          <a:p>
            <a:r>
              <a:rPr lang="en-US" dirty="0" smtClean="0"/>
              <a:t>Example,</a:t>
            </a:r>
            <a:r>
              <a:rPr lang="en-US" baseline="0" dirty="0" smtClean="0"/>
              <a:t> how we use it to achieve</a:t>
            </a:r>
            <a:r>
              <a:rPr lang="is-IS" baseline="0" dirty="0" smtClean="0"/>
              <a:t>…</a:t>
            </a:r>
          </a:p>
          <a:p>
            <a:r>
              <a:rPr lang="is-IS" baseline="0" dirty="0" smtClean="0"/>
              <a:t>2 sw, UM at 1st sw, DM at 2nd sw. </a:t>
            </a:r>
            <a:r>
              <a:rPr lang="en-US" baseline="0" dirty="0" smtClean="0"/>
              <a:t>Each meter keeps an IBF</a:t>
            </a:r>
          </a:p>
          <a:p>
            <a:r>
              <a:rPr lang="en-US" baseline="0" dirty="0" smtClean="0"/>
              <a:t>Each cell has two fields</a:t>
            </a:r>
            <a:endParaRPr lang="en-US" dirty="0" smtClean="0"/>
          </a:p>
        </p:txBody>
      </p:sp>
      <p:sp>
        <p:nvSpPr>
          <p:cNvPr id="4" name="Slide Number Placeholder 3"/>
          <p:cNvSpPr>
            <a:spLocks noGrp="1"/>
          </p:cNvSpPr>
          <p:nvPr>
            <p:ph type="sldNum" sz="quarter" idx="10"/>
          </p:nvPr>
        </p:nvSpPr>
        <p:spPr/>
        <p:txBody>
          <a:bodyPr/>
          <a:lstStyle/>
          <a:p>
            <a:fld id="{29DB0EF0-6DB4-ED40-938A-B67A63225625}" type="slidenum">
              <a:rPr lang="en-US" smtClean="0"/>
              <a:t>18</a:t>
            </a:fld>
            <a:endParaRPr lang="en-US"/>
          </a:p>
        </p:txBody>
      </p:sp>
    </p:spTree>
    <p:extLst>
      <p:ext uri="{BB962C8B-B14F-4D97-AF65-F5344CB8AC3E}">
        <p14:creationId xmlns:p14="http://schemas.microsoft.com/office/powerpoint/2010/main" val="35537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Pkt</a:t>
            </a:r>
            <a:r>
              <a:rPr lang="en-US" baseline="0" dirty="0" smtClean="0"/>
              <a:t> a comes, dropped, UM updated, DM doesn’t see it, so not updated. a = 5tuple + IPID, uniquely identify a pkt. Each </a:t>
            </a:r>
            <a:r>
              <a:rPr lang="en-US" baseline="0" dirty="0" err="1" smtClean="0"/>
              <a:t>pkt</a:t>
            </a:r>
            <a:r>
              <a:rPr lang="en-US" baseline="0" dirty="0" smtClean="0"/>
              <a:t> hashed to multiple cells, </a:t>
            </a:r>
            <a:r>
              <a:rPr lang="en-US" baseline="0" dirty="0" err="1" smtClean="0"/>
              <a:t>xor</a:t>
            </a:r>
            <a:r>
              <a:rPr lang="en-US" baseline="0" dirty="0" smtClean="0"/>
              <a:t>, count</a:t>
            </a:r>
          </a:p>
          <a:p>
            <a:endParaRPr lang="en-US" baseline="0" dirty="0" smtClean="0"/>
          </a:p>
          <a:p>
            <a:endParaRPr lang="en-US" dirty="0" smtClean="0"/>
          </a:p>
          <a:p>
            <a:r>
              <a:rPr lang="en-US" dirty="0" smtClean="0"/>
              <a:t>Each</a:t>
            </a:r>
            <a:r>
              <a:rPr lang="en-US" baseline="0" dirty="0" smtClean="0"/>
              <a:t> element is hashed by the hash functions into multiple cells, and </a:t>
            </a:r>
            <a:r>
              <a:rPr lang="en-US" baseline="0" dirty="0" err="1" smtClean="0"/>
              <a:t>xors</a:t>
            </a:r>
            <a:r>
              <a:rPr lang="en-US" baseline="0" dirty="0" smtClean="0"/>
              <a:t> itself to the </a:t>
            </a:r>
            <a:r>
              <a:rPr lang="en-US" baseline="0" dirty="0" err="1" smtClean="0"/>
              <a:t>xorSum</a:t>
            </a:r>
            <a:r>
              <a:rPr lang="en-US" baseline="0" dirty="0" smtClean="0"/>
              <a:t> field, and increments the count field.</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19</a:t>
            </a:fld>
            <a:endParaRPr lang="en-US"/>
          </a:p>
        </p:txBody>
      </p:sp>
    </p:spTree>
    <p:extLst>
      <p:ext uri="{BB962C8B-B14F-4D97-AF65-F5344CB8AC3E}">
        <p14:creationId xmlns:p14="http://schemas.microsoft.com/office/powerpoint/2010/main" val="711635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Pkt</a:t>
            </a:r>
            <a:r>
              <a:rPr lang="en-US" dirty="0" smtClean="0"/>
              <a:t> b</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20</a:t>
            </a:fld>
            <a:endParaRPr lang="en-US"/>
          </a:p>
        </p:txBody>
      </p:sp>
    </p:spTree>
    <p:extLst>
      <p:ext uri="{BB962C8B-B14F-4D97-AF65-F5344CB8AC3E}">
        <p14:creationId xmlns:p14="http://schemas.microsoft.com/office/powerpoint/2010/main" val="2092099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Pkt</a:t>
            </a:r>
            <a:r>
              <a:rPr lang="en-US" dirty="0" smtClean="0"/>
              <a:t> c</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21</a:t>
            </a:fld>
            <a:endParaRPr lang="en-US"/>
          </a:p>
        </p:txBody>
      </p:sp>
    </p:spTree>
    <p:extLst>
      <p:ext uri="{BB962C8B-B14F-4D97-AF65-F5344CB8AC3E}">
        <p14:creationId xmlns:p14="http://schemas.microsoft.com/office/powerpoint/2010/main" val="1159905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note that</a:t>
            </a:r>
          </a:p>
          <a:p>
            <a:r>
              <a:rPr lang="en-US" dirty="0" smtClean="0"/>
              <a:t>This is key to achieve</a:t>
            </a:r>
          </a:p>
          <a:p>
            <a:r>
              <a:rPr lang="en-US" dirty="0" smtClean="0"/>
              <a:t>==</a:t>
            </a:r>
          </a:p>
          <a:p>
            <a:r>
              <a:rPr lang="en-US" dirty="0" err="1" smtClean="0"/>
              <a:t>Pkt</a:t>
            </a:r>
            <a:r>
              <a:rPr lang="en-US" dirty="0" smtClean="0"/>
              <a:t> d</a:t>
            </a:r>
          </a:p>
          <a:p>
            <a:r>
              <a:rPr lang="en-US" dirty="0" smtClean="0"/>
              <a:t>Fine</a:t>
            </a:r>
            <a:r>
              <a:rPr lang="en-US" baseline="0" dirty="0" smtClean="0"/>
              <a:t> to keep adding as many </a:t>
            </a:r>
            <a:r>
              <a:rPr lang="en-US" baseline="0" dirty="0" err="1" smtClean="0"/>
              <a:t>pkts</a:t>
            </a:r>
            <a:r>
              <a:rPr lang="en-US" baseline="0" dirty="0" smtClean="0"/>
              <a:t> as we have.</a:t>
            </a:r>
          </a:p>
          <a:p>
            <a:r>
              <a:rPr lang="en-US" baseline="0" dirty="0" smtClean="0"/>
              <a:t>Collector receives both IBFs, subtraction, </a:t>
            </a:r>
            <a:r>
              <a:rPr lang="en-US" baseline="0" dirty="0" err="1" smtClean="0"/>
              <a:t>xorring</a:t>
            </a:r>
            <a:r>
              <a:rPr lang="en-US" baseline="0" dirty="0" smtClean="0"/>
              <a:t> up the </a:t>
            </a:r>
            <a:r>
              <a:rPr lang="en-US" baseline="0" dirty="0" err="1" smtClean="0"/>
              <a:t>xorSum</a:t>
            </a:r>
            <a:r>
              <a:rPr lang="en-US" baseline="0" dirty="0" smtClean="0"/>
              <a:t> of corresponding cells, subtract the </a:t>
            </a:r>
            <a:r>
              <a:rPr lang="en-US" baseline="0" dirty="0" err="1" smtClean="0"/>
              <a:t>cnt</a:t>
            </a:r>
            <a:r>
              <a:rPr lang="en-US" baseline="0" dirty="0" smtClean="0"/>
              <a:t> of 2</a:t>
            </a:r>
            <a:r>
              <a:rPr lang="en-US" baseline="30000" dirty="0" smtClean="0"/>
              <a:t>nd</a:t>
            </a:r>
            <a:r>
              <a:rPr lang="en-US" baseline="0" dirty="0" smtClean="0"/>
              <a:t> IBF from the </a:t>
            </a:r>
            <a:r>
              <a:rPr lang="en-US" baseline="0" dirty="0" err="1" smtClean="0"/>
              <a:t>cnt</a:t>
            </a:r>
            <a:r>
              <a:rPr lang="en-US" baseline="0" dirty="0" smtClean="0"/>
              <a:t> of 1</a:t>
            </a:r>
            <a:r>
              <a:rPr lang="en-US" baseline="30000" dirty="0" smtClean="0"/>
              <a:t>st</a:t>
            </a:r>
            <a:r>
              <a:rPr lang="en-US" baseline="0" dirty="0" smtClean="0"/>
              <a:t> IBF of the </a:t>
            </a:r>
            <a:r>
              <a:rPr lang="en-US" baseline="0" dirty="0" err="1" smtClean="0"/>
              <a:t>corresp</a:t>
            </a:r>
            <a:r>
              <a:rPr lang="is-IS" baseline="0" dirty="0" smtClean="0"/>
              <a:t>…</a:t>
            </a:r>
          </a:p>
          <a:p>
            <a:r>
              <a:rPr lang="is-IS" baseline="0" dirty="0" smtClean="0"/>
              <a:t>N</a:t>
            </a:r>
            <a:r>
              <a:rPr lang="en-US" baseline="0" dirty="0" smtClean="0"/>
              <a:t>o</a:t>
            </a:r>
            <a:r>
              <a:rPr lang="is-IS" baseline="0" dirty="0" smtClean="0"/>
              <a:t>te, because pkts at both cancel out, only dropped pkts remain in the result. </a:t>
            </a:r>
            <a:r>
              <a:rPr lang="en-US" baseline="0" dirty="0" smtClean="0"/>
              <a:t>S</a:t>
            </a:r>
            <a:r>
              <a:rPr lang="is-IS" baseline="0" dirty="0" smtClean="0"/>
              <a:t>o memory usage is prop to #losses.</a:t>
            </a:r>
            <a:endParaRPr lang="en-US" dirty="0" smtClean="0"/>
          </a:p>
          <a:p>
            <a:endParaRPr lang="en-US" dirty="0" smtClean="0"/>
          </a:p>
          <a:p>
            <a:r>
              <a:rPr lang="en-US" dirty="0" smtClean="0"/>
              <a:t>Look</a:t>
            </a:r>
            <a:r>
              <a:rPr lang="en-US" baseline="0" dirty="0" smtClean="0"/>
              <a:t>, this is very similar to what the counting table in </a:t>
            </a:r>
            <a:r>
              <a:rPr lang="en-US" baseline="0" dirty="0" err="1" smtClean="0"/>
              <a:t>FlowRadar</a:t>
            </a:r>
            <a:r>
              <a:rPr lang="en-US" baseline="0" dirty="0" smtClean="0"/>
              <a:t> did. Now we have no pure cells. But don’t worry, let’s see another set.</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22</a:t>
            </a:fld>
            <a:endParaRPr lang="en-US"/>
          </a:p>
        </p:txBody>
      </p:sp>
    </p:spTree>
    <p:extLst>
      <p:ext uri="{BB962C8B-B14F-4D97-AF65-F5344CB8AC3E}">
        <p14:creationId xmlns:p14="http://schemas.microsoft.com/office/powerpoint/2010/main" val="1446652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 plane:</a:t>
            </a:r>
            <a:r>
              <a:rPr lang="en-US" baseline="0" dirty="0" smtClean="0"/>
              <a:t> how long to pull and calculate, mention it</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23</a:t>
            </a:fld>
            <a:endParaRPr lang="en-US"/>
          </a:p>
        </p:txBody>
      </p:sp>
    </p:spTree>
    <p:extLst>
      <p:ext uri="{BB962C8B-B14F-4D97-AF65-F5344CB8AC3E}">
        <p14:creationId xmlns:p14="http://schemas.microsoft.com/office/powerpoint/2010/main" val="1863273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24</a:t>
            </a:fld>
            <a:endParaRPr lang="en-US"/>
          </a:p>
        </p:txBody>
      </p:sp>
    </p:spTree>
    <p:extLst>
      <p:ext uri="{BB962C8B-B14F-4D97-AF65-F5344CB8AC3E}">
        <p14:creationId xmlns:p14="http://schemas.microsoft.com/office/powerpoint/2010/main" val="46511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Citations:</a:t>
            </a:r>
          </a:p>
          <a:p>
            <a:r>
              <a:rPr lang="en-US" dirty="0" smtClean="0"/>
              <a:t>Packet</a:t>
            </a:r>
            <a:r>
              <a:rPr lang="en-US" baseline="0" dirty="0" smtClean="0"/>
              <a:t> loss is common, not diagnosis is common</a:t>
            </a:r>
          </a:p>
          <a:p>
            <a:r>
              <a:rPr lang="en-US" baseline="0" dirty="0" smtClean="0"/>
              <a:t>	keep sentences short</a:t>
            </a:r>
          </a:p>
          <a:p>
            <a:r>
              <a:rPr lang="en-US" baseline="0" dirty="0" smtClean="0"/>
              <a:t>The speaking for The second evidence </a:t>
            </a:r>
            <a:endParaRPr lang="en-US" dirty="0" smtClean="0"/>
          </a:p>
          <a:p>
            <a:r>
              <a:rPr lang="en-US" dirty="0" smtClean="0"/>
              <a:t>===</a:t>
            </a:r>
          </a:p>
          <a:p>
            <a:r>
              <a:rPr lang="en-US" dirty="0" smtClean="0"/>
              <a:t>Title</a:t>
            </a:r>
            <a:r>
              <a:rPr lang="en-US" baseline="0" dirty="0" smtClean="0"/>
              <a:t> </a:t>
            </a:r>
            <a:r>
              <a:rPr lang="en-US" baseline="0" dirty="0" smtClean="0"/>
              <a:t>change (critical, etc.): detecting..</a:t>
            </a:r>
            <a:endParaRPr lang="en-US" dirty="0" smtClean="0"/>
          </a:p>
          <a:p>
            <a:r>
              <a:rPr lang="en-US" dirty="0" smtClean="0"/>
              <a:t>Give a percentage</a:t>
            </a:r>
            <a:r>
              <a:rPr lang="en-US" baseline="0" dirty="0" smtClean="0"/>
              <a:t> of 40-80</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a:t>
            </a:fld>
            <a:endParaRPr lang="en-US"/>
          </a:p>
        </p:txBody>
      </p:sp>
    </p:spTree>
    <p:extLst>
      <p:ext uri="{BB962C8B-B14F-4D97-AF65-F5344CB8AC3E}">
        <p14:creationId xmlns:p14="http://schemas.microsoft.com/office/powerpoint/2010/main" val="195348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False positive,</a:t>
            </a:r>
            <a:r>
              <a:rPr lang="en-US" baseline="0" dirty="0" smtClean="0"/>
              <a:t> mention some number</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25</a:t>
            </a:fld>
            <a:endParaRPr lang="en-US"/>
          </a:p>
        </p:txBody>
      </p:sp>
    </p:spTree>
    <p:extLst>
      <p:ext uri="{BB962C8B-B14F-4D97-AF65-F5344CB8AC3E}">
        <p14:creationId xmlns:p14="http://schemas.microsoft.com/office/powerpoint/2010/main" val="1216636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30000" dirty="0" smtClean="0"/>
              <a:t>st</a:t>
            </a:r>
            <a:r>
              <a:rPr lang="en-US" baseline="0" dirty="0" smtClean="0"/>
              <a:t>: </a:t>
            </a:r>
            <a:r>
              <a:rPr lang="en-US" dirty="0" smtClean="0"/>
              <a:t>Memory efficient, prop</a:t>
            </a:r>
            <a:r>
              <a:rPr lang="is-IS" dirty="0" smtClean="0"/>
              <a:t>… in</a:t>
            </a:r>
            <a:r>
              <a:rPr lang="is-IS" baseline="0" dirty="0" smtClean="0"/>
              <a:t> ns3 simulation, use traffic ..., each meter only uses 10KB to support all losses per 10ms.</a:t>
            </a:r>
            <a:endParaRPr lang="en-US" dirty="0" smtClean="0"/>
          </a:p>
          <a:p>
            <a:r>
              <a:rPr lang="en-US" dirty="0" smtClean="0"/>
              <a:t>Also, extend</a:t>
            </a:r>
            <a:r>
              <a:rPr lang="en-US" baseline="0" dirty="0" smtClean="0"/>
              <a:t> </a:t>
            </a:r>
            <a:r>
              <a:rPr lang="is-IS" baseline="0" dirty="0" smtClean="0"/>
              <a:t>…</a:t>
            </a:r>
            <a:endParaRPr lang="en-US" dirty="0" smtClean="0"/>
          </a:p>
          <a:p>
            <a:endParaRPr lang="en-US" dirty="0" smtClean="0"/>
          </a:p>
          <a:p>
            <a:r>
              <a:rPr lang="en-US" dirty="0" smtClean="0"/>
              <a:t>The first</a:t>
            </a:r>
            <a:r>
              <a:rPr lang="en-US" baseline="0" dirty="0" smtClean="0"/>
              <a:t> </a:t>
            </a:r>
            <a:r>
              <a:rPr lang="en-US" dirty="0" smtClean="0"/>
              <a:t>benefit</a:t>
            </a:r>
            <a:r>
              <a:rPr lang="en-US" baseline="0" dirty="0" smtClean="0"/>
              <a:t> of our approach is that it is memory-efficient, because the memory usage is only proportional to the number of losses, not the total number of packets. Also, we can have many details of each individual loss. Remember that in the previous example, we </a:t>
            </a:r>
            <a:r>
              <a:rPr lang="en-US" baseline="0" dirty="0" err="1" smtClean="0"/>
              <a:t>xor</a:t>
            </a:r>
            <a:r>
              <a:rPr lang="en-US" baseline="0" dirty="0" smtClean="0"/>
              <a:t> the element into the first field. Here, the element can include any information of a packet, such as 5-tuple and IPID, which identifies each individual dropped packet, the TTL which helps identify loops, and timestamps. We need to tag the timestamp in the packet headers at the upstream, so that the downstream can get the same timestamp value to cancel out. We can configure to include any fields as it is easy to do so in programmable switches.</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26</a:t>
            </a:fld>
            <a:endParaRPr lang="en-US"/>
          </a:p>
        </p:txBody>
      </p:sp>
    </p:spTree>
    <p:extLst>
      <p:ext uri="{BB962C8B-B14F-4D97-AF65-F5344CB8AC3E}">
        <p14:creationId xmlns:p14="http://schemas.microsoft.com/office/powerpoint/2010/main" val="247441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a:t>
            </a:r>
            <a:r>
              <a:rPr lang="zh-CN" altLang="en-US" dirty="0" smtClean="0"/>
              <a:t> </a:t>
            </a:r>
            <a:r>
              <a:rPr lang="en-US" altLang="zh-CN" dirty="0" smtClean="0"/>
              <a:t>have</a:t>
            </a:r>
            <a:r>
              <a:rPr lang="zh-CN" altLang="en-US" dirty="0" smtClean="0"/>
              <a:t> </a:t>
            </a:r>
            <a:r>
              <a:rPr lang="en-US" altLang="zh-CN" dirty="0" smtClean="0"/>
              <a:t>showed</a:t>
            </a:r>
            <a:r>
              <a:rPr lang="zh-CN" altLang="en-US" baseline="0" dirty="0" smtClean="0"/>
              <a:t> </a:t>
            </a:r>
            <a:r>
              <a:rPr lang="en-US" altLang="zh-CN" baseline="0" dirty="0" smtClean="0"/>
              <a:t>that</a:t>
            </a:r>
            <a:r>
              <a:rPr lang="zh-CN" altLang="en-US" baseline="0" dirty="0" smtClean="0"/>
              <a:t> </a:t>
            </a:r>
            <a:r>
              <a:rPr lang="en-US" altLang="zh-CN" baseline="0" dirty="0" smtClean="0"/>
              <a:t>each</a:t>
            </a:r>
            <a:r>
              <a:rPr lang="zh-CN" altLang="en-US" baseline="0" dirty="0" smtClean="0"/>
              <a:t> </a:t>
            </a:r>
            <a:r>
              <a:rPr lang="en-US" altLang="zh-CN" baseline="0" dirty="0" smtClean="0"/>
              <a:t>switch</a:t>
            </a:r>
            <a:r>
              <a:rPr lang="zh-CN" altLang="en-US" baseline="0" dirty="0" smtClean="0"/>
              <a:t> </a:t>
            </a:r>
            <a:r>
              <a:rPr lang="en-US" altLang="zh-CN" baseline="0" dirty="0" smtClean="0"/>
              <a:t>send</a:t>
            </a:r>
            <a:r>
              <a:rPr lang="zh-CN" altLang="en-US" baseline="0" dirty="0" smtClean="0"/>
              <a:t> </a:t>
            </a:r>
            <a:r>
              <a:rPr lang="en-US" altLang="zh-CN" baseline="0" dirty="0" smtClean="0"/>
              <a:t>a</a:t>
            </a:r>
            <a:r>
              <a:rPr lang="zh-CN" altLang="en-US" baseline="0" dirty="0" smtClean="0"/>
              <a:t> </a:t>
            </a:r>
            <a:r>
              <a:rPr lang="en-US" altLang="zh-CN" baseline="0" dirty="0" smtClean="0"/>
              <a:t>batch</a:t>
            </a:r>
            <a:r>
              <a:rPr lang="zh-CN" altLang="en-US" baseline="0" dirty="0" smtClean="0"/>
              <a:t> </a:t>
            </a:r>
            <a:r>
              <a:rPr lang="en-US" altLang="zh-CN" baseline="0" dirty="0" smtClean="0"/>
              <a:t>of</a:t>
            </a:r>
            <a:r>
              <a:rPr lang="zh-CN" altLang="en-US" baseline="0" dirty="0" smtClean="0"/>
              <a:t> </a:t>
            </a:r>
            <a:r>
              <a:rPr lang="en-US" altLang="zh-CN" baseline="0" dirty="0" smtClean="0"/>
              <a:t>packet</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small</a:t>
            </a:r>
            <a:r>
              <a:rPr lang="zh-CN" altLang="en-US" baseline="0" dirty="0" smtClean="0"/>
              <a:t> </a:t>
            </a:r>
            <a:r>
              <a:rPr lang="en-US" altLang="zh-CN" baseline="0" dirty="0" smtClean="0"/>
              <a:t>memory</a:t>
            </a:r>
            <a:r>
              <a:rPr lang="zh-CN" altLang="en-US" baseline="0" dirty="0" smtClean="0"/>
              <a:t> </a:t>
            </a:r>
            <a:r>
              <a:rPr lang="en-US" altLang="zh-CN" baseline="0" dirty="0" smtClean="0"/>
              <a:t>every</a:t>
            </a:r>
            <a:r>
              <a:rPr lang="zh-CN" altLang="en-US" baseline="0" dirty="0" smtClean="0"/>
              <a:t> </a:t>
            </a:r>
            <a:r>
              <a:rPr lang="en-US" altLang="zh-CN" baseline="0" dirty="0" smtClean="0"/>
              <a:t>10</a:t>
            </a:r>
            <a:r>
              <a:rPr lang="zh-CN" altLang="en-US" baseline="0" dirty="0" smtClean="0"/>
              <a:t> </a:t>
            </a:r>
            <a:r>
              <a:rPr lang="en-US" altLang="zh-CN" baseline="0" dirty="0" err="1" smtClean="0"/>
              <a:t>ms.</a:t>
            </a:r>
            <a:r>
              <a:rPr lang="zh-CN" altLang="en-US" baseline="0" dirty="0" smtClean="0"/>
              <a:t> </a:t>
            </a:r>
            <a:r>
              <a:rPr lang="en-US" altLang="zh-CN" baseline="0" dirty="0" smtClean="0"/>
              <a:t>Ideally</a:t>
            </a:r>
            <a:r>
              <a:rPr lang="mr-IN" altLang="zh-CN" baseline="0" dirty="0" smtClean="0"/>
              <a:t>…</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27</a:t>
            </a:fld>
            <a:endParaRPr lang="en-US"/>
          </a:p>
        </p:txBody>
      </p:sp>
    </p:spTree>
    <p:extLst>
      <p:ext uri="{BB962C8B-B14F-4D97-AF65-F5344CB8AC3E}">
        <p14:creationId xmlns:p14="http://schemas.microsoft.com/office/powerpoint/2010/main" val="207695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a:t>
            </a:r>
            <a:r>
              <a:rPr lang="en-US" baseline="0" dirty="0" smtClean="0"/>
              <a:t> speak concise</a:t>
            </a:r>
          </a:p>
          <a:p>
            <a:r>
              <a:rPr lang="en-US" baseline="0" dirty="0" smtClean="0"/>
              <a:t>===</a:t>
            </a:r>
            <a:endParaRPr lang="en-US" dirty="0" smtClean="0"/>
          </a:p>
          <a:p>
            <a:r>
              <a:rPr lang="en-US" dirty="0" smtClean="0"/>
              <a:t>Mention </a:t>
            </a:r>
            <a:r>
              <a:rPr lang="en-US" dirty="0" smtClean="0"/>
              <a:t>the duration of </a:t>
            </a:r>
            <a:r>
              <a:rPr lang="en-US" dirty="0" err="1" smtClean="0"/>
              <a:t>downstraem</a:t>
            </a:r>
            <a:r>
              <a:rPr lang="en-US" dirty="0" smtClean="0"/>
              <a:t> batch</a:t>
            </a:r>
          </a:p>
          <a:p>
            <a:r>
              <a:rPr lang="en-US" dirty="0" smtClean="0"/>
              <a:t>===</a:t>
            </a:r>
          </a:p>
          <a:p>
            <a:r>
              <a:rPr lang="en-US" dirty="0" smtClean="0"/>
              <a:t>say</a:t>
            </a:r>
            <a:r>
              <a:rPr lang="en-US" baseline="0" dirty="0" smtClean="0"/>
              <a:t> there is no false positive</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28</a:t>
            </a:fld>
            <a:endParaRPr lang="en-US"/>
          </a:p>
        </p:txBody>
      </p:sp>
    </p:spTree>
    <p:extLst>
      <p:ext uri="{BB962C8B-B14F-4D97-AF65-F5344CB8AC3E}">
        <p14:creationId xmlns:p14="http://schemas.microsoft.com/office/powerpoint/2010/main" val="2022397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a:t>
            </a:r>
            <a:r>
              <a:rPr lang="zh-CN" altLang="en-US" dirty="0" smtClean="0"/>
              <a:t> </a:t>
            </a:r>
            <a:r>
              <a:rPr lang="en-US" altLang="zh-CN" dirty="0" smtClean="0"/>
              <a:t>have</a:t>
            </a:r>
            <a:r>
              <a:rPr lang="zh-CN" altLang="en-US" dirty="0" smtClean="0"/>
              <a:t> </a:t>
            </a:r>
            <a:r>
              <a:rPr lang="en-US" altLang="zh-CN" dirty="0" smtClean="0"/>
              <a:t>shown</a:t>
            </a:r>
            <a:r>
              <a:rPr lang="zh-CN" altLang="en-US" dirty="0" smtClean="0"/>
              <a:t> </a:t>
            </a:r>
            <a:r>
              <a:rPr lang="en-US" altLang="zh-CN" dirty="0" smtClean="0"/>
              <a:t>how</a:t>
            </a:r>
            <a:r>
              <a:rPr lang="zh-CN" altLang="en-US" dirty="0" smtClean="0"/>
              <a:t> </a:t>
            </a:r>
            <a:r>
              <a:rPr lang="en-US" altLang="zh-CN" dirty="0" smtClean="0"/>
              <a:t>to</a:t>
            </a:r>
            <a:r>
              <a:rPr lang="zh-CN" altLang="en-US" dirty="0" smtClean="0"/>
              <a:t> </a:t>
            </a:r>
            <a:r>
              <a:rPr lang="en-US" altLang="zh-CN" dirty="0" smtClean="0"/>
              <a:t>detect</a:t>
            </a:r>
            <a:r>
              <a:rPr lang="zh-CN" altLang="en-US" dirty="0" smtClean="0"/>
              <a:t> </a:t>
            </a:r>
            <a:r>
              <a:rPr lang="en-US" altLang="zh-CN" dirty="0" smtClean="0"/>
              <a:t>losses</a:t>
            </a:r>
            <a:r>
              <a:rPr lang="zh-CN" altLang="en-US" dirty="0" smtClean="0"/>
              <a:t> </a:t>
            </a:r>
            <a:r>
              <a:rPr lang="en-US" altLang="zh-CN" dirty="0" smtClean="0"/>
              <a:t>between</a:t>
            </a:r>
            <a:r>
              <a:rPr lang="zh-CN" altLang="en-US" dirty="0" smtClean="0"/>
              <a:t> </a:t>
            </a:r>
            <a:r>
              <a:rPr lang="en-US" altLang="zh-CN" dirty="0" smtClean="0"/>
              <a:t>two</a:t>
            </a:r>
            <a:r>
              <a:rPr lang="zh-CN" altLang="en-US" dirty="0" smtClean="0"/>
              <a:t> </a:t>
            </a:r>
            <a:r>
              <a:rPr lang="en-US" altLang="zh-CN" dirty="0" smtClean="0"/>
              <a:t>switches.</a:t>
            </a:r>
          </a:p>
        </p:txBody>
      </p:sp>
      <p:sp>
        <p:nvSpPr>
          <p:cNvPr id="4" name="Slide Number Placeholder 3"/>
          <p:cNvSpPr>
            <a:spLocks noGrp="1"/>
          </p:cNvSpPr>
          <p:nvPr>
            <p:ph type="sldNum" sz="quarter" idx="10"/>
          </p:nvPr>
        </p:nvSpPr>
        <p:spPr/>
        <p:txBody>
          <a:bodyPr/>
          <a:lstStyle/>
          <a:p>
            <a:fld id="{29DB0EF0-6DB4-ED40-938A-B67A63225625}" type="slidenum">
              <a:rPr lang="en-US" smtClean="0"/>
              <a:t>29</a:t>
            </a:fld>
            <a:endParaRPr lang="en-US"/>
          </a:p>
        </p:txBody>
      </p:sp>
    </p:spTree>
    <p:extLst>
      <p:ext uri="{BB962C8B-B14F-4D97-AF65-F5344CB8AC3E}">
        <p14:creationId xmlns:p14="http://schemas.microsoft.com/office/powerpoint/2010/main" val="939618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Multiple</a:t>
            </a:r>
            <a:r>
              <a:rPr lang="en-US" baseline="0" dirty="0" smtClean="0"/>
              <a:t> small meters instead of one big meter</a:t>
            </a:r>
          </a:p>
          <a:p>
            <a:r>
              <a:rPr lang="en-US" baseline="0" dirty="0" smtClean="0"/>
              <a:t>Emphasize on the meter order in a switch</a:t>
            </a:r>
            <a:endParaRPr lang="en-US" dirty="0" smtClean="0"/>
          </a:p>
          <a:p>
            <a:r>
              <a:rPr lang="en-US" dirty="0" smtClean="0"/>
              <a:t>===</a:t>
            </a:r>
          </a:p>
          <a:p>
            <a:r>
              <a:rPr lang="en-US" dirty="0" smtClean="0"/>
              <a:t>Example</a:t>
            </a:r>
            <a:endParaRPr lang="en-US" dirty="0" smtClean="0"/>
          </a:p>
          <a:p>
            <a:r>
              <a:rPr lang="en-US" dirty="0" smtClean="0"/>
              <a:t>loss</a:t>
            </a:r>
            <a:r>
              <a:rPr lang="en-US" baseline="0" dirty="0" smtClean="0"/>
              <a:t> within switch, e.g. table</a:t>
            </a:r>
          </a:p>
          <a:p>
            <a:r>
              <a:rPr lang="en-US" baseline="0" dirty="0" smtClean="0"/>
              <a:t>-&gt; cover all pipelines</a:t>
            </a:r>
          </a:p>
          <a:p>
            <a:r>
              <a:rPr lang="en-US" dirty="0" smtClean="0"/>
              <a:t>ingress pipeline:</a:t>
            </a:r>
            <a:r>
              <a:rPr lang="en-US" baseline="0" dirty="0" smtClean="0"/>
              <a:t> UM at previous hop, DM at this hop</a:t>
            </a:r>
          </a:p>
          <a:p>
            <a:r>
              <a:rPr lang="en-US" baseline="0" dirty="0" smtClean="0"/>
              <a:t>egress pipeline: UM at this hop, DM at next hop</a:t>
            </a:r>
          </a:p>
          <a:p>
            <a:r>
              <a:rPr lang="en-US" baseline="0" dirty="0" smtClean="0"/>
              <a:t>UM before DM: every part is </a:t>
            </a:r>
            <a:r>
              <a:rPr lang="en-US" baseline="0" dirty="0" err="1" smtClean="0"/>
              <a:t>coverd</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29DB0EF0-6DB4-ED40-938A-B67A63225625}" type="slidenum">
              <a:rPr lang="en-US" smtClean="0"/>
              <a:t>30</a:t>
            </a:fld>
            <a:endParaRPr lang="en-US"/>
          </a:p>
        </p:txBody>
      </p:sp>
    </p:spTree>
    <p:extLst>
      <p:ext uri="{BB962C8B-B14F-4D97-AF65-F5344CB8AC3E}">
        <p14:creationId xmlns:p14="http://schemas.microsoft.com/office/powerpoint/2010/main" val="1856336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31</a:t>
            </a:fld>
            <a:endParaRPr lang="en-US"/>
          </a:p>
        </p:txBody>
      </p:sp>
    </p:spTree>
    <p:extLst>
      <p:ext uri="{BB962C8B-B14F-4D97-AF65-F5344CB8AC3E}">
        <p14:creationId xmlns:p14="http://schemas.microsoft.com/office/powerpoint/2010/main" val="1353693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32</a:t>
            </a:fld>
            <a:endParaRPr lang="en-US"/>
          </a:p>
        </p:txBody>
      </p:sp>
    </p:spTree>
    <p:extLst>
      <p:ext uri="{BB962C8B-B14F-4D97-AF65-F5344CB8AC3E}">
        <p14:creationId xmlns:p14="http://schemas.microsoft.com/office/powerpoint/2010/main" val="1223921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all the details</a:t>
            </a:r>
          </a:p>
          <a:p>
            <a:r>
              <a:rPr lang="en-US" dirty="0" smtClean="0"/>
              <a:t>	highlight</a:t>
            </a:r>
            <a:r>
              <a:rPr lang="en-US" baseline="0" dirty="0" smtClean="0"/>
              <a:t> the details</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33</a:t>
            </a:fld>
            <a:endParaRPr lang="en-US"/>
          </a:p>
        </p:txBody>
      </p:sp>
    </p:spTree>
    <p:extLst>
      <p:ext uri="{BB962C8B-B14F-4D97-AF65-F5344CB8AC3E}">
        <p14:creationId xmlns:p14="http://schemas.microsoft.com/office/powerpoint/2010/main" val="1581918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9DB0EF0-6DB4-ED40-938A-B67A63225625}" type="slidenum">
              <a:rPr lang="en-US" smtClean="0"/>
              <a:t>35</a:t>
            </a:fld>
            <a:endParaRPr lang="en-US"/>
          </a:p>
        </p:txBody>
      </p:sp>
    </p:spTree>
    <p:extLst>
      <p:ext uri="{BB962C8B-B14F-4D97-AF65-F5344CB8AC3E}">
        <p14:creationId xmlns:p14="http://schemas.microsoft.com/office/powerpoint/2010/main" val="176132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Today’s</a:t>
            </a:r>
            <a:r>
              <a:rPr lang="zh-CN" altLang="en-US" dirty="0" smtClean="0"/>
              <a:t> </a:t>
            </a:r>
            <a:r>
              <a:rPr lang="en-US" altLang="zh-CN" dirty="0" smtClean="0"/>
              <a:t>commodity</a:t>
            </a:r>
            <a:r>
              <a:rPr lang="zh-CN" altLang="en-US" baseline="0" dirty="0" smtClean="0"/>
              <a:t> </a:t>
            </a:r>
            <a:r>
              <a:rPr lang="en-US" altLang="zh-CN" dirty="0" smtClean="0"/>
              <a:t>switches</a:t>
            </a:r>
            <a:r>
              <a:rPr lang="zh-CN" altLang="en-US" baseline="0" dirty="0" smtClean="0"/>
              <a:t> </a:t>
            </a:r>
            <a:r>
              <a:rPr lang="en-US" altLang="zh-CN" baseline="0" dirty="0" smtClean="0"/>
              <a:t>do</a:t>
            </a:r>
            <a:r>
              <a:rPr lang="zh-CN" altLang="en-US" baseline="0" dirty="0" smtClean="0"/>
              <a:t> </a:t>
            </a:r>
            <a:r>
              <a:rPr lang="en-US" altLang="zh-CN" baseline="0" dirty="0" smtClean="0"/>
              <a:t>not</a:t>
            </a:r>
            <a:r>
              <a:rPr lang="zh-CN" altLang="en-US" baseline="0" dirty="0" smtClean="0"/>
              <a:t> </a:t>
            </a:r>
            <a:r>
              <a:rPr lang="en-US" altLang="zh-CN" baseline="0" dirty="0" smtClean="0"/>
              <a:t>expose</a:t>
            </a:r>
            <a:r>
              <a:rPr lang="zh-CN" altLang="en-US" baseline="0" dirty="0" smtClean="0"/>
              <a:t> </a:t>
            </a:r>
            <a:r>
              <a:rPr lang="en-US" altLang="zh-CN" baseline="0" dirty="0" smtClean="0"/>
              <a:t>much</a:t>
            </a:r>
            <a:r>
              <a:rPr lang="zh-CN" altLang="en-US" baseline="0" dirty="0" smtClean="0"/>
              <a:t> </a:t>
            </a:r>
            <a:r>
              <a:rPr lang="en-US" altLang="zh-CN" baseline="0" dirty="0" smtClean="0"/>
              <a:t>information.</a:t>
            </a:r>
            <a:r>
              <a:rPr lang="zh-CN" altLang="en-US" baseline="0" dirty="0" smtClean="0"/>
              <a:t> </a:t>
            </a:r>
            <a:r>
              <a:rPr lang="en-US" altLang="zh-CN" baseline="0" dirty="0" smtClean="0"/>
              <a:t>The</a:t>
            </a:r>
            <a:r>
              <a:rPr lang="zh-CN" altLang="en-US" baseline="0" dirty="0" smtClean="0"/>
              <a:t> </a:t>
            </a:r>
            <a:r>
              <a:rPr lang="en-US" altLang="zh-CN" baseline="0" dirty="0" smtClean="0"/>
              <a:t>most</a:t>
            </a:r>
            <a:r>
              <a:rPr lang="zh-CN" altLang="en-US" baseline="0" dirty="0" smtClean="0"/>
              <a:t> </a:t>
            </a:r>
            <a:r>
              <a:rPr lang="en-US" altLang="zh-CN" baseline="0" dirty="0" smtClean="0"/>
              <a:t>useful</a:t>
            </a:r>
            <a:r>
              <a:rPr lang="zh-CN" altLang="en-US" baseline="0" dirty="0" smtClean="0"/>
              <a:t> </a:t>
            </a:r>
            <a:r>
              <a:rPr lang="en-US" altLang="zh-CN" baseline="0" dirty="0" smtClean="0"/>
              <a:t>one</a:t>
            </a:r>
            <a:r>
              <a:rPr lang="zh-CN" altLang="en-US" baseline="0" dirty="0" smtClean="0"/>
              <a:t> </a:t>
            </a:r>
            <a:r>
              <a:rPr lang="en-US" altLang="zh-CN" baseline="0" dirty="0" smtClean="0"/>
              <a:t>is</a:t>
            </a:r>
            <a:r>
              <a:rPr lang="zh-CN" altLang="en-US" baseline="0" dirty="0" smtClean="0"/>
              <a:t> </a:t>
            </a:r>
            <a:r>
              <a:rPr lang="mr-IN" altLang="zh-CN" baseline="0" dirty="0" smtClean="0"/>
              <a:t>…</a:t>
            </a:r>
            <a:r>
              <a:rPr lang="zh-CN" altLang="en-US" baseline="0" dirty="0" smtClean="0"/>
              <a:t> </a:t>
            </a:r>
            <a:r>
              <a:rPr lang="en-US" altLang="zh-CN" baseline="0" dirty="0" smtClean="0"/>
              <a:t>But</a:t>
            </a:r>
            <a:r>
              <a:rPr lang="zh-CN" altLang="en-US" baseline="0" dirty="0" smtClean="0"/>
              <a:t> </a:t>
            </a:r>
            <a:r>
              <a:rPr lang="en-US" altLang="zh-CN" baseline="0" dirty="0" smtClean="0"/>
              <a:t>they</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generic</a:t>
            </a:r>
            <a:r>
              <a:rPr lang="zh-CN" altLang="en-US" baseline="0" dirty="0" smtClean="0"/>
              <a:t> </a:t>
            </a:r>
            <a:r>
              <a:rPr lang="en-US" altLang="zh-CN" baseline="0" dirty="0" smtClean="0"/>
              <a:t>[click],</a:t>
            </a:r>
            <a:r>
              <a:rPr lang="zh-CN" altLang="en-US" baseline="0" dirty="0" smtClean="0"/>
              <a:t> </a:t>
            </a:r>
            <a:r>
              <a:rPr lang="en-US" altLang="zh-CN" baseline="0" dirty="0" smtClean="0"/>
              <a:t>because</a:t>
            </a:r>
            <a:r>
              <a:rPr lang="zh-CN" altLang="en-US" baseline="0" dirty="0" smtClean="0"/>
              <a:t> </a:t>
            </a:r>
            <a:r>
              <a:rPr lang="en-US" altLang="zh-CN" baseline="0" dirty="0" smtClean="0"/>
              <a:t>many</a:t>
            </a:r>
            <a:r>
              <a:rPr lang="zh-CN" altLang="en-US" baseline="0" dirty="0" smtClean="0"/>
              <a:t> </a:t>
            </a:r>
            <a:r>
              <a:rPr lang="en-US" altLang="zh-CN" baseline="0" dirty="0" smtClean="0"/>
              <a:t>problems</a:t>
            </a:r>
            <a:r>
              <a:rPr lang="zh-CN" altLang="en-US" baseline="0" dirty="0" smtClean="0"/>
              <a:t> </a:t>
            </a:r>
            <a:r>
              <a:rPr lang="mr-IN" altLang="zh-CN" baseline="0" dirty="0" smtClean="0"/>
              <a:t>…</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3</a:t>
            </a:fld>
            <a:endParaRPr lang="en-US"/>
          </a:p>
        </p:txBody>
      </p:sp>
    </p:spTree>
    <p:extLst>
      <p:ext uri="{BB962C8B-B14F-4D97-AF65-F5344CB8AC3E}">
        <p14:creationId xmlns:p14="http://schemas.microsoft.com/office/powerpoint/2010/main" val="198287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smtClean="0"/>
              <a:t>the duration</a:t>
            </a:r>
            <a:r>
              <a:rPr lang="en-US" baseline="0" dirty="0" smtClean="0"/>
              <a:t> of the controller calculation (from detection to inference)</a:t>
            </a:r>
            <a:endParaRPr lang="en-US" dirty="0" smtClean="0"/>
          </a:p>
          <a:p>
            <a:r>
              <a:rPr lang="en-US" dirty="0" smtClean="0"/>
              <a:t>===</a:t>
            </a:r>
          </a:p>
          <a:p>
            <a:r>
              <a:rPr lang="en-US" dirty="0" smtClean="0"/>
              <a:t>also slightly mentions other types</a:t>
            </a:r>
            <a:r>
              <a:rPr lang="en-US" baseline="0" dirty="0" smtClean="0"/>
              <a:t> : congestion</a:t>
            </a:r>
          </a:p>
          <a:p>
            <a:r>
              <a:rPr lang="en-US" baseline="0" dirty="0" smtClean="0"/>
              <a:t>add figures from challenge</a:t>
            </a:r>
            <a:endParaRPr lang="en-US" dirty="0" smtClean="0"/>
          </a:p>
          <a:p>
            <a:r>
              <a:rPr lang="en-US" dirty="0" smtClean="0"/>
              <a:t>==</a:t>
            </a:r>
          </a:p>
          <a:p>
            <a:r>
              <a:rPr lang="en-US" dirty="0" smtClean="0"/>
              <a:t>Define</a:t>
            </a:r>
            <a:r>
              <a:rPr lang="en-US" baseline="0" dirty="0" smtClean="0"/>
              <a:t> the three dimensions.</a:t>
            </a:r>
          </a:p>
          <a:p>
            <a:r>
              <a:rPr lang="en-US" baseline="0" dirty="0" smtClean="0"/>
              <a:t>Intra-flow </a:t>
            </a:r>
            <a:r>
              <a:rPr lang="mr-IN" baseline="0" dirty="0" smtClean="0"/>
              <a:t>–</a:t>
            </a:r>
            <a:r>
              <a:rPr lang="en-US" baseline="0" dirty="0" smtClean="0"/>
              <a:t>&gt; consecutiveness</a:t>
            </a:r>
          </a:p>
          <a:p>
            <a:endParaRPr lang="en-US" baseline="0" dirty="0" smtClean="0"/>
          </a:p>
          <a:p>
            <a:r>
              <a:rPr lang="en-US" baseline="0" dirty="0" smtClean="0"/>
              <a:t>Say one example problem, how the 3 </a:t>
            </a:r>
            <a:r>
              <a:rPr lang="en-US" baseline="0" dirty="0" err="1" smtClean="0"/>
              <a:t>dimention</a:t>
            </a:r>
            <a:r>
              <a:rPr lang="en-US" baseline="0" dirty="0" smtClean="0"/>
              <a:t> distinguish it.</a:t>
            </a:r>
          </a:p>
        </p:txBody>
      </p:sp>
      <p:sp>
        <p:nvSpPr>
          <p:cNvPr id="4" name="Slide Number Placeholder 3"/>
          <p:cNvSpPr>
            <a:spLocks noGrp="1"/>
          </p:cNvSpPr>
          <p:nvPr>
            <p:ph type="sldNum" sz="quarter" idx="10"/>
          </p:nvPr>
        </p:nvSpPr>
        <p:spPr/>
        <p:txBody>
          <a:bodyPr/>
          <a:lstStyle/>
          <a:p>
            <a:fld id="{29DB0EF0-6DB4-ED40-938A-B67A63225625}" type="slidenum">
              <a:rPr lang="en-US" smtClean="0"/>
              <a:t>36</a:t>
            </a:fld>
            <a:endParaRPr lang="en-US"/>
          </a:p>
        </p:txBody>
      </p:sp>
    </p:spTree>
    <p:extLst>
      <p:ext uri="{BB962C8B-B14F-4D97-AF65-F5344CB8AC3E}">
        <p14:creationId xmlns:p14="http://schemas.microsoft.com/office/powerpoint/2010/main" val="1600958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a:t>
            </a:r>
            <a:r>
              <a:rPr lang="en-US" baseline="0" dirty="0" smtClean="0"/>
              <a:t> </a:t>
            </a:r>
            <a:r>
              <a:rPr lang="en-US" baseline="0" dirty="0" smtClean="0"/>
              <a:t>to the different types motivation</a:t>
            </a:r>
          </a:p>
          <a:p>
            <a:r>
              <a:rPr lang="en-US" baseline="0" dirty="0" smtClean="0"/>
              <a:t>Add problems to diff types</a:t>
            </a:r>
            <a:endParaRPr lang="en-US" dirty="0" smtClean="0"/>
          </a:p>
          <a:p>
            <a:r>
              <a:rPr lang="en-US" dirty="0" smtClean="0"/>
              <a:t>===</a:t>
            </a:r>
          </a:p>
          <a:p>
            <a:r>
              <a:rPr lang="en-US" dirty="0" smtClean="0"/>
              <a:t>start with topology</a:t>
            </a:r>
          </a:p>
          <a:p>
            <a:r>
              <a:rPr lang="en-US" altLang="zh-CN" dirty="0" smtClean="0"/>
              <a:t>[solved]</a:t>
            </a:r>
            <a:r>
              <a:rPr lang="zh-CN" altLang="en-US" dirty="0" smtClean="0"/>
              <a:t> </a:t>
            </a:r>
            <a:r>
              <a:rPr lang="en-US" dirty="0" smtClean="0"/>
              <a:t>query</a:t>
            </a:r>
            <a:r>
              <a:rPr lang="en-US" baseline="0" dirty="0" smtClean="0"/>
              <a:t> is a way to inject loss</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37</a:t>
            </a:fld>
            <a:endParaRPr lang="en-US"/>
          </a:p>
        </p:txBody>
      </p:sp>
    </p:spTree>
    <p:extLst>
      <p:ext uri="{BB962C8B-B14F-4D97-AF65-F5344CB8AC3E}">
        <p14:creationId xmlns:p14="http://schemas.microsoft.com/office/powerpoint/2010/main" val="1356125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err="1" smtClean="0"/>
              <a:t>Emphsize</a:t>
            </a:r>
            <a:r>
              <a:rPr lang="en-US" altLang="zh-CN" baseline="0" dirty="0" smtClean="0"/>
              <a:t> the large traffic (not the </a:t>
            </a:r>
            <a:r>
              <a:rPr lang="en-US" altLang="zh-CN" baseline="0" dirty="0" err="1" smtClean="0"/>
              <a:t>incast</a:t>
            </a:r>
            <a:r>
              <a:rPr lang="en-US" altLang="zh-CN" baseline="0" dirty="0" smtClean="0"/>
              <a:t> #)</a:t>
            </a:r>
          </a:p>
          <a:p>
            <a:r>
              <a:rPr lang="en-US" altLang="zh-CN" baseline="0" dirty="0" smtClean="0"/>
              <a:t>	may use popups </a:t>
            </a:r>
          </a:p>
          <a:p>
            <a:r>
              <a:rPr lang="en-US" altLang="zh-CN" baseline="0" dirty="0" smtClean="0"/>
              <a:t>===</a:t>
            </a:r>
          </a:p>
          <a:p>
            <a:r>
              <a:rPr lang="en-US" altLang="zh-CN" baseline="0" dirty="0" smtClean="0"/>
              <a:t>Y </a:t>
            </a:r>
            <a:r>
              <a:rPr lang="en-US" altLang="zh-CN" baseline="0" dirty="0" smtClean="0"/>
              <a:t>values wrong</a:t>
            </a:r>
          </a:p>
          <a:p>
            <a:r>
              <a:rPr lang="en-US" altLang="zh-CN" baseline="0" dirty="0" smtClean="0"/>
              <a:t>Add slide for comparison with other systems</a:t>
            </a:r>
          </a:p>
          <a:p>
            <a:r>
              <a:rPr lang="en-US" altLang="zh-CN" baseline="0" dirty="0" smtClean="0"/>
              <a:t>==</a:t>
            </a:r>
          </a:p>
          <a:p>
            <a:r>
              <a:rPr lang="en-US" altLang="zh-CN" baseline="0" dirty="0" smtClean="0"/>
              <a:t>When loss rate is 0.1%</a:t>
            </a:r>
          </a:p>
          <a:p>
            <a:r>
              <a:rPr lang="en-US" altLang="zh-CN" baseline="0" dirty="0" smtClean="0"/>
              <a:t>Only 0.5% bandwidth compared to </a:t>
            </a:r>
            <a:r>
              <a:rPr lang="en-US" altLang="zh-CN" baseline="0" dirty="0" err="1" smtClean="0"/>
              <a:t>NetSight</a:t>
            </a:r>
            <a:endParaRPr lang="en-US" altLang="zh-CN" baseline="0" dirty="0" smtClean="0"/>
          </a:p>
          <a:p>
            <a:r>
              <a:rPr lang="en-US" altLang="zh-CN" dirty="0" smtClean="0"/>
              <a:t>And 1.4% memory compared to </a:t>
            </a:r>
            <a:r>
              <a:rPr lang="en-US" altLang="zh-CN" dirty="0" err="1" smtClean="0"/>
              <a:t>FlowRadar</a:t>
            </a:r>
            <a:r>
              <a:rPr lang="en-US" altLang="zh-CN" dirty="0" smtClean="0"/>
              <a:t> </a:t>
            </a:r>
          </a:p>
          <a:p>
            <a:r>
              <a:rPr lang="en-US" altLang="zh-CN" dirty="0" smtClean="0"/>
              <a:t>===</a:t>
            </a:r>
          </a:p>
          <a:p>
            <a:r>
              <a:rPr lang="en-US" altLang="zh-CN" dirty="0" smtClean="0"/>
              <a:t>[solved]</a:t>
            </a:r>
            <a:r>
              <a:rPr lang="zh-CN" altLang="en-US" baseline="0" dirty="0" smtClean="0"/>
              <a:t> </a:t>
            </a:r>
            <a:r>
              <a:rPr lang="en-US" dirty="0" smtClean="0"/>
              <a:t>remove batch curves</a:t>
            </a:r>
          </a:p>
          <a:p>
            <a:r>
              <a:rPr lang="en-US" dirty="0" smtClean="0"/>
              <a:t>comparison with previous works:</a:t>
            </a:r>
            <a:r>
              <a:rPr lang="en-US" baseline="0" dirty="0" smtClean="0"/>
              <a:t> say numbers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9DB0EF0-6DB4-ED40-938A-B67A63225625}" type="slidenum">
              <a:rPr lang="en-US" smtClean="0"/>
              <a:t>38</a:t>
            </a:fld>
            <a:endParaRPr lang="en-US"/>
          </a:p>
        </p:txBody>
      </p:sp>
    </p:spTree>
    <p:extLst>
      <p:ext uri="{BB962C8B-B14F-4D97-AF65-F5344CB8AC3E}">
        <p14:creationId xmlns:p14="http://schemas.microsoft.com/office/powerpoint/2010/main" val="1308902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away</a:t>
            </a:r>
            <a:r>
              <a:rPr lang="en-US" altLang="zh-CN" baseline="0" dirty="0" smtClean="0"/>
              <a:t>:</a:t>
            </a:r>
            <a:r>
              <a:rPr lang="zh-CN" altLang="en-US" baseline="0" dirty="0" smtClean="0"/>
              <a:t> </a:t>
            </a:r>
            <a:r>
              <a:rPr lang="en-US" baseline="0" dirty="0" smtClean="0"/>
              <a:t>For case not identified, because mix, and very hard to distinguish, even by human</a:t>
            </a:r>
            <a:endParaRPr lang="en-US" dirty="0" smtClean="0"/>
          </a:p>
          <a:p>
            <a:r>
              <a:rPr lang="en-US" dirty="0" smtClean="0"/>
              <a:t>===</a:t>
            </a:r>
          </a:p>
          <a:p>
            <a:r>
              <a:rPr lang="en-US" dirty="0" smtClean="0"/>
              <a:t>Close</a:t>
            </a:r>
            <a:r>
              <a:rPr lang="en-US" baseline="0" dirty="0" smtClean="0"/>
              <a:t> </a:t>
            </a:r>
            <a:r>
              <a:rPr lang="en-US" baseline="0" dirty="0" smtClean="0"/>
              <a:t>to 100% precision </a:t>
            </a:r>
            <a:r>
              <a:rPr lang="en-US" dirty="0" smtClean="0"/>
              <a:t>means low false positive</a:t>
            </a:r>
          </a:p>
          <a:p>
            <a:r>
              <a:rPr lang="en-US" dirty="0" smtClean="0"/>
              <a:t>Moreover,</a:t>
            </a:r>
            <a:r>
              <a:rPr lang="en-US" baseline="0" dirty="0" smtClean="0"/>
              <a:t> correctly identify the root cause behind the losses</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40</a:t>
            </a:fld>
            <a:endParaRPr lang="en-US"/>
          </a:p>
        </p:txBody>
      </p:sp>
    </p:spTree>
    <p:extLst>
      <p:ext uri="{BB962C8B-B14F-4D97-AF65-F5344CB8AC3E}">
        <p14:creationId xmlns:p14="http://schemas.microsoft.com/office/powerpoint/2010/main" val="241592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start</a:t>
            </a:r>
            <a:r>
              <a:rPr lang="en-US" baseline="0" dirty="0" smtClean="0"/>
              <a:t> </a:t>
            </a:r>
            <a:r>
              <a:rPr lang="en-US" baseline="0" dirty="0" smtClean="0"/>
              <a:t>with: loss is important</a:t>
            </a:r>
          </a:p>
          <a:p>
            <a:r>
              <a:rPr lang="en-US" baseline="0" dirty="0" smtClean="0"/>
              <a:t>goal : detect + inference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sub-detect:	 build a tool: capture ...</a:t>
            </a:r>
          </a:p>
          <a:p>
            <a:r>
              <a:rPr lang="en-US" baseline="0" dirty="0" smtClean="0"/>
              <a:t>	all properties</a:t>
            </a:r>
          </a:p>
          <a:p>
            <a:r>
              <a:rPr lang="en-US" baseline="0" dirty="0" smtClean="0"/>
              <a:t>sub-inference</a:t>
            </a:r>
          </a:p>
          <a:p>
            <a:r>
              <a:rPr lang="en-US" baseline="0" dirty="0" smtClean="0"/>
              <a:t>all types</a:t>
            </a:r>
          </a:p>
          <a:p>
            <a:endParaRPr lang="en-US" baseline="0" dirty="0" smtClean="0"/>
          </a:p>
          <a:p>
            <a:r>
              <a:rPr lang="en-US" baseline="0" dirty="0" smtClean="0"/>
              <a:t>fast detection (10ms)</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41</a:t>
            </a:fld>
            <a:endParaRPr lang="en-US"/>
          </a:p>
        </p:txBody>
      </p:sp>
    </p:spTree>
    <p:extLst>
      <p:ext uri="{BB962C8B-B14F-4D97-AF65-F5344CB8AC3E}">
        <p14:creationId xmlns:p14="http://schemas.microsoft.com/office/powerpoint/2010/main" val="663905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Cut this slide, move to backup</a:t>
            </a:r>
          </a:p>
          <a:p>
            <a:r>
              <a:rPr lang="en-US" baseline="0" dirty="0" smtClean="0"/>
              <a:t>===</a:t>
            </a:r>
          </a:p>
          <a:p>
            <a:r>
              <a:rPr lang="en-US" baseline="0" dirty="0" smtClean="0"/>
              <a:t>List </a:t>
            </a:r>
            <a:r>
              <a:rPr lang="en-US" baseline="0" dirty="0" smtClean="0"/>
              <a:t>some papers: control plane (</a:t>
            </a:r>
            <a:r>
              <a:rPr lang="en-US" baseline="0" dirty="0" err="1" smtClean="0"/>
              <a:t>sherlock</a:t>
            </a:r>
            <a:r>
              <a:rPr lang="en-US" baseline="0" dirty="0" smtClean="0"/>
              <a:t>)</a:t>
            </a:r>
          </a:p>
          <a:p>
            <a:r>
              <a:rPr lang="en-US" altLang="zh-CN" baseline="0" dirty="0" smtClean="0"/>
              <a:t>[solved]</a:t>
            </a:r>
            <a:r>
              <a:rPr lang="zh-CN" altLang="en-US" baseline="0" dirty="0" smtClean="0"/>
              <a:t> </a:t>
            </a:r>
            <a:r>
              <a:rPr lang="en-US" baseline="0" dirty="0" smtClean="0"/>
              <a:t>Add paper names</a:t>
            </a:r>
          </a:p>
          <a:p>
            <a:r>
              <a:rPr lang="en-US" altLang="zh-CN" baseline="0" dirty="0" smtClean="0"/>
              <a:t>==</a:t>
            </a:r>
            <a:endParaRPr lang="en-US" baseline="0" dirty="0" smtClean="0"/>
          </a:p>
          <a:p>
            <a:r>
              <a:rPr lang="en-US" baseline="0" dirty="0" smtClean="0"/>
              <a:t>Explain each one</a:t>
            </a:r>
          </a:p>
          <a:p>
            <a:r>
              <a:rPr lang="en-US" baseline="0" dirty="0" smtClean="0"/>
              <a:t>SNMP also slow</a:t>
            </a:r>
          </a:p>
          <a:p>
            <a:r>
              <a:rPr lang="en-US" baseline="0" dirty="0" smtClean="0"/>
              <a:t>cannot have one counter for each type</a:t>
            </a:r>
          </a:p>
          <a:p>
            <a:r>
              <a:rPr lang="en-US" baseline="0" dirty="0" smtClean="0"/>
              <a:t>	for major one, counter is helpful,</a:t>
            </a:r>
          </a:p>
          <a:p>
            <a:r>
              <a:rPr lang="en-US" baseline="0" dirty="0" smtClean="0"/>
              <a:t>	but for all, not a good direction to add counter for each</a:t>
            </a:r>
          </a:p>
          <a:p>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29DB0EF0-6DB4-ED40-938A-B67A63225625}" type="slidenum">
              <a:rPr lang="en-US" smtClean="0"/>
              <a:t>42</a:t>
            </a:fld>
            <a:endParaRPr lang="en-US"/>
          </a:p>
        </p:txBody>
      </p:sp>
    </p:spTree>
    <p:extLst>
      <p:ext uri="{BB962C8B-B14F-4D97-AF65-F5344CB8AC3E}">
        <p14:creationId xmlns:p14="http://schemas.microsoft.com/office/powerpoint/2010/main" val="21238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kind of large overhead</a:t>
            </a:r>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4</a:t>
            </a:fld>
            <a:endParaRPr lang="en-US"/>
          </a:p>
        </p:txBody>
      </p:sp>
    </p:spTree>
    <p:extLst>
      <p:ext uri="{BB962C8B-B14F-4D97-AF65-F5344CB8AC3E}">
        <p14:creationId xmlns:p14="http://schemas.microsoft.com/office/powerpoint/2010/main" val="243870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After</a:t>
            </a:r>
            <a:r>
              <a:rPr lang="zh-CN" altLang="en-US" dirty="0" smtClean="0"/>
              <a:t> </a:t>
            </a:r>
            <a:r>
              <a:rPr lang="en-US" altLang="zh-CN" dirty="0" smtClean="0"/>
              <a:t>so</a:t>
            </a:r>
            <a:r>
              <a:rPr lang="zh-CN" altLang="en-US" dirty="0" smtClean="0"/>
              <a:t> </a:t>
            </a:r>
            <a:r>
              <a:rPr lang="en-US" altLang="zh-CN" dirty="0" smtClean="0"/>
              <a:t>many</a:t>
            </a:r>
            <a:r>
              <a:rPr lang="zh-CN" altLang="en-US" dirty="0" smtClean="0"/>
              <a:t> </a:t>
            </a:r>
            <a:r>
              <a:rPr lang="en-US" altLang="zh-CN" dirty="0" smtClean="0"/>
              <a:t>troubles,</a:t>
            </a:r>
            <a:r>
              <a:rPr lang="zh-CN" altLang="en-US" baseline="0" dirty="0" smtClean="0"/>
              <a:t> </a:t>
            </a:r>
            <a:r>
              <a:rPr lang="mr-IN" altLang="zh-CN" baseline="0" dirty="0" smtClean="0"/>
              <a:t>…</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Explain random drops (e.g. link flapping)</a:t>
            </a:r>
          </a:p>
        </p:txBody>
      </p:sp>
      <p:sp>
        <p:nvSpPr>
          <p:cNvPr id="4" name="Slide Number Placeholder 3"/>
          <p:cNvSpPr>
            <a:spLocks noGrp="1"/>
          </p:cNvSpPr>
          <p:nvPr>
            <p:ph type="sldNum" sz="quarter" idx="10"/>
          </p:nvPr>
        </p:nvSpPr>
        <p:spPr/>
        <p:txBody>
          <a:bodyPr/>
          <a:lstStyle/>
          <a:p>
            <a:fld id="{29DB0EF0-6DB4-ED40-938A-B67A63225625}" type="slidenum">
              <a:rPr lang="en-US" smtClean="0"/>
              <a:t>6</a:t>
            </a:fld>
            <a:endParaRPr lang="en-US"/>
          </a:p>
        </p:txBody>
      </p:sp>
    </p:spTree>
    <p:extLst>
      <p:ext uri="{BB962C8B-B14F-4D97-AF65-F5344CB8AC3E}">
        <p14:creationId xmlns:p14="http://schemas.microsoft.com/office/powerpoint/2010/main" val="1232928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Happen at diff stages by diff reasons</a:t>
            </a:r>
          </a:p>
          <a:p>
            <a:r>
              <a:rPr lang="en-US" altLang="zh-CN" dirty="0" smtClean="0"/>
              <a:t>First talk about all stages</a:t>
            </a:r>
          </a:p>
          <a:p>
            <a:r>
              <a:rPr lang="en-US" altLang="zh-CN" dirty="0" smtClean="0"/>
              <a:t>	each stages </a:t>
            </a:r>
          </a:p>
          <a:p>
            <a:r>
              <a:rPr lang="en-US" altLang="zh-CN" dirty="0" smtClean="0"/>
              <a:t>talk</a:t>
            </a:r>
            <a:r>
              <a:rPr lang="en-US" altLang="zh-CN" baseline="0" dirty="0" smtClean="0"/>
              <a:t> about some (2) examples, and pop up the rest</a:t>
            </a:r>
            <a:endParaRPr lang="en-US" altLang="zh-CN" dirty="0" smtClean="0"/>
          </a:p>
          <a:p>
            <a:r>
              <a:rPr lang="en-US" altLang="zh-CN" dirty="0" smtClean="0"/>
              <a:t>====</a:t>
            </a:r>
          </a:p>
          <a:p>
            <a:r>
              <a:rPr lang="en-US" altLang="zh-CN" dirty="0" smtClean="0"/>
              <a:t>Speed </a:t>
            </a:r>
            <a:r>
              <a:rPr lang="en-US" altLang="zh-CN" dirty="0" smtClean="0"/>
              <a:t>up</a:t>
            </a:r>
          </a:p>
          <a:p>
            <a:r>
              <a:rPr lang="en-US" altLang="zh-CN" dirty="0" smtClean="0"/>
              <a:t>[solved]</a:t>
            </a:r>
            <a:r>
              <a:rPr lang="zh-CN" altLang="en-US" dirty="0" smtClean="0"/>
              <a:t> </a:t>
            </a:r>
            <a:r>
              <a:rPr lang="en-US" altLang="zh-CN" dirty="0" smtClean="0"/>
              <a:t>do</a:t>
            </a:r>
            <a:r>
              <a:rPr lang="en-US" altLang="zh-CN" baseline="0" dirty="0" smtClean="0"/>
              <a:t> not make packet cover the texts</a:t>
            </a:r>
          </a:p>
          <a:p>
            <a:r>
              <a:rPr lang="en-US" altLang="zh-CN" baseline="0" dirty="0" smtClean="0"/>
              <a:t>	maybe highlight boxes</a:t>
            </a:r>
            <a:endParaRPr lang="en-US" altLang="zh-CN" dirty="0" smtClean="0"/>
          </a:p>
          <a:p>
            <a:r>
              <a:rPr lang="en-US" altLang="zh-CN" dirty="0" smtClean="0"/>
              <a:t>==</a:t>
            </a:r>
          </a:p>
          <a:p>
            <a:r>
              <a:rPr lang="en-US" altLang="zh-CN" dirty="0" smtClean="0"/>
              <a:t>Write clearly : rule corruption,</a:t>
            </a:r>
            <a:r>
              <a:rPr lang="en-US" altLang="zh-CN" baseline="0" dirty="0" smtClean="0"/>
              <a:t> packet corruption</a:t>
            </a:r>
          </a:p>
          <a:p>
            <a:r>
              <a:rPr lang="en-US" altLang="zh-CN" baseline="0" dirty="0" smtClean="0"/>
              <a:t>Make figure wider</a:t>
            </a:r>
            <a:endParaRPr lang="en-US" altLang="zh-CN" dirty="0" smtClean="0"/>
          </a:p>
          <a:p>
            <a:r>
              <a:rPr lang="en-US" altLang="zh-CN" dirty="0" smtClean="0"/>
              <a:t>different</a:t>
            </a:r>
            <a:r>
              <a:rPr lang="en-US" altLang="zh-CN" baseline="0" dirty="0" smtClean="0"/>
              <a:t> corruption</a:t>
            </a:r>
            <a:endParaRPr lang="en-US" altLang="zh-CN" dirty="0" smtClean="0"/>
          </a:p>
          <a:p>
            <a:r>
              <a:rPr lang="en-US" altLang="zh-CN" dirty="0" smtClean="0"/>
              <a:t>===</a:t>
            </a:r>
          </a:p>
          <a:p>
            <a:r>
              <a:rPr lang="en-US" altLang="zh-CN" dirty="0" smtClean="0"/>
              <a:t>Think</a:t>
            </a:r>
            <a:r>
              <a:rPr lang="en-US" altLang="zh-CN" baseline="0" dirty="0" smtClean="0"/>
              <a:t> about the order of 3 challenges</a:t>
            </a:r>
            <a:endParaRPr lang="en-US" altLang="zh-CN" dirty="0" smtClean="0"/>
          </a:p>
          <a:p>
            <a:r>
              <a:rPr lang="en-US" altLang="zh-CN" dirty="0" smtClean="0"/>
              <a:t>===</a:t>
            </a:r>
          </a:p>
          <a:p>
            <a:r>
              <a:rPr lang="en-US" altLang="zh-CN" dirty="0" smtClean="0"/>
              <a:t>Introduce pipeline</a:t>
            </a:r>
          </a:p>
          <a:p>
            <a:r>
              <a:rPr lang="en-US" altLang="zh-CN" dirty="0" smtClean="0"/>
              <a:t>However, many possible reasons</a:t>
            </a:r>
          </a:p>
          <a:p>
            <a:r>
              <a:rPr lang="en-US" altLang="zh-CN" dirty="0" smtClean="0"/>
              <a:t>Hard for vendors to</a:t>
            </a:r>
          </a:p>
          <a:p>
            <a:r>
              <a:rPr lang="en-US" altLang="zh-CN" dirty="0" smtClean="0"/>
              <a:t>Takeaway,</a:t>
            </a:r>
            <a:r>
              <a:rPr lang="en-US" altLang="zh-CN" baseline="0" dirty="0" smtClean="0"/>
              <a:t> </a:t>
            </a:r>
            <a:r>
              <a:rPr lang="is-IS" altLang="zh-CN" baseline="0" dirty="0" smtClean="0"/>
              <a:t>… cover any types of losses.</a:t>
            </a:r>
          </a:p>
          <a:p>
            <a:r>
              <a:rPr lang="is-IS" altLang="zh-CN" baseline="0" dirty="0" smtClean="0"/>
              <a:t>put location challenge before</a:t>
            </a:r>
            <a:endParaRPr lang="en-US" altLang="zh-CN" dirty="0" smtClean="0"/>
          </a:p>
        </p:txBody>
      </p:sp>
      <p:sp>
        <p:nvSpPr>
          <p:cNvPr id="4" name="Slide Number Placeholder 3"/>
          <p:cNvSpPr>
            <a:spLocks noGrp="1"/>
          </p:cNvSpPr>
          <p:nvPr>
            <p:ph type="sldNum" sz="quarter" idx="10"/>
          </p:nvPr>
        </p:nvSpPr>
        <p:spPr/>
        <p:txBody>
          <a:bodyPr/>
          <a:lstStyle/>
          <a:p>
            <a:fld id="{29DB0EF0-6DB4-ED40-938A-B67A63225625}" type="slidenum">
              <a:rPr lang="en-US" smtClean="0"/>
              <a:t>7</a:t>
            </a:fld>
            <a:endParaRPr lang="en-US"/>
          </a:p>
        </p:txBody>
      </p:sp>
    </p:spTree>
    <p:extLst>
      <p:ext uri="{BB962C8B-B14F-4D97-AF65-F5344CB8AC3E}">
        <p14:creationId xmlns:p14="http://schemas.microsoft.com/office/powerpoint/2010/main" val="2071171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Happen at diff stages by diff reasons</a:t>
            </a:r>
          </a:p>
          <a:p>
            <a:r>
              <a:rPr lang="en-US" altLang="zh-CN" dirty="0" smtClean="0"/>
              <a:t>First talk about all stages</a:t>
            </a:r>
          </a:p>
          <a:p>
            <a:r>
              <a:rPr lang="en-US" altLang="zh-CN" dirty="0" smtClean="0"/>
              <a:t>	each stages </a:t>
            </a:r>
          </a:p>
          <a:p>
            <a:r>
              <a:rPr lang="en-US" altLang="zh-CN" dirty="0" smtClean="0"/>
              <a:t>talk</a:t>
            </a:r>
            <a:r>
              <a:rPr lang="en-US" altLang="zh-CN" baseline="0" dirty="0" smtClean="0"/>
              <a:t> about some (2) examples, and pop up the rest</a:t>
            </a:r>
            <a:endParaRPr lang="en-US" altLang="zh-CN" dirty="0" smtClean="0"/>
          </a:p>
          <a:p>
            <a:r>
              <a:rPr lang="en-US" altLang="zh-CN" dirty="0" smtClean="0"/>
              <a:t>====</a:t>
            </a:r>
          </a:p>
          <a:p>
            <a:r>
              <a:rPr lang="en-US" altLang="zh-CN" dirty="0" smtClean="0"/>
              <a:t>Speed </a:t>
            </a:r>
            <a:r>
              <a:rPr lang="en-US" altLang="zh-CN" dirty="0" smtClean="0"/>
              <a:t>up</a:t>
            </a:r>
          </a:p>
          <a:p>
            <a:r>
              <a:rPr lang="en-US" altLang="zh-CN" dirty="0" smtClean="0"/>
              <a:t>[solved]</a:t>
            </a:r>
            <a:r>
              <a:rPr lang="zh-CN" altLang="en-US" dirty="0" smtClean="0"/>
              <a:t> </a:t>
            </a:r>
            <a:r>
              <a:rPr lang="en-US" altLang="zh-CN" dirty="0" smtClean="0"/>
              <a:t>do</a:t>
            </a:r>
            <a:r>
              <a:rPr lang="en-US" altLang="zh-CN" baseline="0" dirty="0" smtClean="0"/>
              <a:t> not make packet cover the texts</a:t>
            </a:r>
          </a:p>
          <a:p>
            <a:r>
              <a:rPr lang="en-US" altLang="zh-CN" baseline="0" dirty="0" smtClean="0"/>
              <a:t>	maybe highlight boxes</a:t>
            </a:r>
            <a:endParaRPr lang="en-US" altLang="zh-CN" dirty="0" smtClean="0"/>
          </a:p>
          <a:p>
            <a:r>
              <a:rPr lang="en-US" altLang="zh-CN" dirty="0" smtClean="0"/>
              <a:t>==</a:t>
            </a:r>
          </a:p>
          <a:p>
            <a:r>
              <a:rPr lang="en-US" altLang="zh-CN" dirty="0" smtClean="0"/>
              <a:t>Write clearly : rule corruption,</a:t>
            </a:r>
            <a:r>
              <a:rPr lang="en-US" altLang="zh-CN" baseline="0" dirty="0" smtClean="0"/>
              <a:t> packet corruption</a:t>
            </a:r>
          </a:p>
          <a:p>
            <a:r>
              <a:rPr lang="en-US" altLang="zh-CN" baseline="0" dirty="0" smtClean="0"/>
              <a:t>Make figure wider</a:t>
            </a:r>
            <a:endParaRPr lang="en-US" altLang="zh-CN" dirty="0" smtClean="0"/>
          </a:p>
          <a:p>
            <a:r>
              <a:rPr lang="en-US" altLang="zh-CN" dirty="0" smtClean="0"/>
              <a:t>different</a:t>
            </a:r>
            <a:r>
              <a:rPr lang="en-US" altLang="zh-CN" baseline="0" dirty="0" smtClean="0"/>
              <a:t> corruption</a:t>
            </a:r>
            <a:endParaRPr lang="en-US" altLang="zh-CN" dirty="0" smtClean="0"/>
          </a:p>
          <a:p>
            <a:r>
              <a:rPr lang="en-US" altLang="zh-CN" dirty="0" smtClean="0"/>
              <a:t>===</a:t>
            </a:r>
          </a:p>
          <a:p>
            <a:r>
              <a:rPr lang="en-US" altLang="zh-CN" dirty="0" smtClean="0"/>
              <a:t>Think</a:t>
            </a:r>
            <a:r>
              <a:rPr lang="en-US" altLang="zh-CN" baseline="0" dirty="0" smtClean="0"/>
              <a:t> about the order of 3 challenges</a:t>
            </a:r>
            <a:endParaRPr lang="en-US" altLang="zh-CN" dirty="0" smtClean="0"/>
          </a:p>
          <a:p>
            <a:r>
              <a:rPr lang="en-US" altLang="zh-CN" dirty="0" smtClean="0"/>
              <a:t>===</a:t>
            </a:r>
          </a:p>
          <a:p>
            <a:r>
              <a:rPr lang="en-US" altLang="zh-CN" dirty="0" smtClean="0"/>
              <a:t>Introduce pipeline</a:t>
            </a:r>
          </a:p>
          <a:p>
            <a:r>
              <a:rPr lang="en-US" altLang="zh-CN" dirty="0" smtClean="0"/>
              <a:t>However, many possible reasons</a:t>
            </a:r>
          </a:p>
          <a:p>
            <a:r>
              <a:rPr lang="en-US" altLang="zh-CN" dirty="0" smtClean="0"/>
              <a:t>Hard for vendors to</a:t>
            </a:r>
          </a:p>
          <a:p>
            <a:r>
              <a:rPr lang="en-US" altLang="zh-CN" dirty="0" smtClean="0"/>
              <a:t>Takeaway,</a:t>
            </a:r>
            <a:r>
              <a:rPr lang="en-US" altLang="zh-CN" baseline="0" dirty="0" smtClean="0"/>
              <a:t> </a:t>
            </a:r>
            <a:r>
              <a:rPr lang="is-IS" altLang="zh-CN" baseline="0" dirty="0" smtClean="0"/>
              <a:t>… cover any types of losses.</a:t>
            </a:r>
          </a:p>
          <a:p>
            <a:r>
              <a:rPr lang="is-IS" altLang="zh-CN" baseline="0" dirty="0" smtClean="0"/>
              <a:t>put location challenge before</a:t>
            </a:r>
            <a:endParaRPr lang="en-US" altLang="zh-CN" dirty="0" smtClean="0"/>
          </a:p>
        </p:txBody>
      </p:sp>
      <p:sp>
        <p:nvSpPr>
          <p:cNvPr id="4" name="Slide Number Placeholder 3"/>
          <p:cNvSpPr>
            <a:spLocks noGrp="1"/>
          </p:cNvSpPr>
          <p:nvPr>
            <p:ph type="sldNum" sz="quarter" idx="10"/>
          </p:nvPr>
        </p:nvSpPr>
        <p:spPr/>
        <p:txBody>
          <a:bodyPr/>
          <a:lstStyle/>
          <a:p>
            <a:fld id="{29DB0EF0-6DB4-ED40-938A-B67A63225625}" type="slidenum">
              <a:rPr lang="en-US" smtClean="0"/>
              <a:t>8</a:t>
            </a:fld>
            <a:endParaRPr lang="en-US"/>
          </a:p>
        </p:txBody>
      </p:sp>
    </p:spTree>
    <p:extLst>
      <p:ext uri="{BB962C8B-B14F-4D97-AF65-F5344CB8AC3E}">
        <p14:creationId xmlns:p14="http://schemas.microsoft.com/office/powerpoint/2010/main" val="448162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Relate</a:t>
            </a:r>
            <a:r>
              <a:rPr lang="en-US" altLang="zh-CN" baseline="0" dirty="0" smtClean="0"/>
              <a:t> diff types to diff root cause</a:t>
            </a:r>
          </a:p>
          <a:p>
            <a:r>
              <a:rPr lang="en-US" altLang="zh-CN" dirty="0" smtClean="0"/>
              <a:t>==</a:t>
            </a:r>
          </a:p>
          <a:p>
            <a:r>
              <a:rPr lang="en-US" altLang="zh-CN" dirty="0" smtClean="0"/>
              <a:t>[solved]</a:t>
            </a:r>
            <a:r>
              <a:rPr lang="zh-CN" altLang="en-US" dirty="0" smtClean="0"/>
              <a:t> </a:t>
            </a:r>
            <a:r>
              <a:rPr lang="en-US" dirty="0" smtClean="0"/>
              <a:t>make</a:t>
            </a:r>
            <a:r>
              <a:rPr lang="en-US" baseline="0" dirty="0" smtClean="0"/>
              <a:t> title more clear: pattern, etc.</a:t>
            </a:r>
          </a:p>
        </p:txBody>
      </p:sp>
      <p:sp>
        <p:nvSpPr>
          <p:cNvPr id="4" name="Slide Number Placeholder 3"/>
          <p:cNvSpPr>
            <a:spLocks noGrp="1"/>
          </p:cNvSpPr>
          <p:nvPr>
            <p:ph type="sldNum" sz="quarter" idx="10"/>
          </p:nvPr>
        </p:nvSpPr>
        <p:spPr/>
        <p:txBody>
          <a:bodyPr/>
          <a:lstStyle/>
          <a:p>
            <a:fld id="{29DB0EF0-6DB4-ED40-938A-B67A63225625}" type="slidenum">
              <a:rPr lang="en-US" smtClean="0"/>
              <a:t>9</a:t>
            </a:fld>
            <a:endParaRPr lang="en-US"/>
          </a:p>
        </p:txBody>
      </p:sp>
    </p:spTree>
    <p:extLst>
      <p:ext uri="{BB962C8B-B14F-4D97-AF65-F5344CB8AC3E}">
        <p14:creationId xmlns:p14="http://schemas.microsoft.com/office/powerpoint/2010/main" val="1490790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Overview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[solved]</a:t>
            </a:r>
            <a:r>
              <a:rPr lang="zh-CN" altLang="en-US" baseline="0" dirty="0" smtClean="0"/>
              <a:t> </a:t>
            </a:r>
            <a:r>
              <a:rPr lang="en-US" dirty="0" smtClean="0"/>
              <a:t>order of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Add low overhead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Give</a:t>
            </a:r>
            <a:r>
              <a:rPr lang="en-US" baseline="0" dirty="0" smtClean="0"/>
              <a:t> key insight after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goal is to build a system that </a:t>
            </a:r>
            <a:r>
              <a:rPr lang="is-I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is-IS" dirty="0" smtClean="0"/>
              <a:t>So</a:t>
            </a:r>
            <a:r>
              <a:rPr lang="is-IS" baseline="0" dirty="0" smtClean="0"/>
              <a:t> we install meters in the network, so know locations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a:t>
            </a:r>
            <a:r>
              <a:rPr lang="is-IS" baseline="0" dirty="0" smtClean="0"/>
              <a:t>ach meter generates digest based on the pkts it sees, and periodically .. -&gt; fast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a:t>
            </a:r>
            <a:r>
              <a:rPr lang="is-IS" baseline="0" dirty="0" smtClean="0"/>
              <a:t>lso include details of packets in the digest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a:t>
            </a:r>
            <a:r>
              <a:rPr lang="is-IS" baseline="0" dirty="0" smtClean="0"/>
              <a:t>inally, collector detect loss by compare the set of pkts at two meters, and the diffs are the losses.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r>
              <a:rPr lang="en-US" baseline="30000" dirty="0" smtClean="0"/>
              <a:t>st</a:t>
            </a:r>
            <a:r>
              <a:rPr lang="en-US" dirty="0" smtClean="0"/>
              <a:t> </a:t>
            </a:r>
            <a:r>
              <a:rPr lang="en-US" dirty="0" err="1" smtClean="0"/>
              <a:t>chanllenge</a:t>
            </a:r>
            <a:r>
              <a:rPr lang="en-US" dirty="0" smtClean="0"/>
              <a:t>:</a:t>
            </a:r>
            <a:r>
              <a:rPr lang="en-US" baseline="0" dirty="0" smtClean="0"/>
              <a:t> </a:t>
            </a:r>
            <a:r>
              <a:rPr lang="en-US" dirty="0" smtClean="0"/>
              <a:t>How to choose the locations to install meters, --&gt;</a:t>
            </a:r>
            <a:r>
              <a:rPr lang="en-US" baseline="0" dirty="0" smtClean="0"/>
              <a:t> whole network</a:t>
            </a:r>
            <a:endParaRPr lang="en-US" dirty="0" smtClean="0"/>
          </a:p>
          <a:p>
            <a:endParaRPr lang="en-US" dirty="0"/>
          </a:p>
        </p:txBody>
      </p:sp>
      <p:sp>
        <p:nvSpPr>
          <p:cNvPr id="4" name="Slide Number Placeholder 3"/>
          <p:cNvSpPr>
            <a:spLocks noGrp="1"/>
          </p:cNvSpPr>
          <p:nvPr>
            <p:ph type="sldNum" sz="quarter" idx="10"/>
          </p:nvPr>
        </p:nvSpPr>
        <p:spPr/>
        <p:txBody>
          <a:bodyPr/>
          <a:lstStyle/>
          <a:p>
            <a:fld id="{29DB0EF0-6DB4-ED40-938A-B67A63225625}" type="slidenum">
              <a:rPr lang="en-US" smtClean="0"/>
              <a:t>10</a:t>
            </a:fld>
            <a:endParaRPr lang="en-US"/>
          </a:p>
        </p:txBody>
      </p:sp>
    </p:spTree>
    <p:extLst>
      <p:ext uri="{BB962C8B-B14F-4D97-AF65-F5344CB8AC3E}">
        <p14:creationId xmlns:p14="http://schemas.microsoft.com/office/powerpoint/2010/main" val="1824792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19E63847-543A-F943-9E6A-2A1CF7E163D7}" type="datetime1">
              <a:rPr lang="en-US" smtClean="0"/>
              <a:t>12/13/16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0023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F56BF1F-5A1B-AC4C-A25C-54F377AD12C3}" type="datetime1">
              <a:rPr lang="en-US" smtClean="0"/>
              <a:t>12/13/16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824622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F740993-8281-634E-937E-D547AAC9A602}" type="datetime1">
              <a:rPr lang="en-US" smtClean="0"/>
              <a:t>12/13/16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35861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4248DA0-2577-194A-90F6-778D6B860194}" type="datetime1">
              <a:rPr lang="en-US" smtClean="0"/>
              <a:t>12/13/16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804339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A3CD6178-1B60-4D42-A674-AAC0BD563324}" type="datetime1">
              <a:rPr lang="en-US" smtClean="0"/>
              <a:t>12/13/16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911951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251DA144-0A7C-B045-8601-AE0294B1AEC8}" type="datetime1">
              <a:rPr lang="en-US" smtClean="0"/>
              <a:t>12/13/16</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582189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EF1ED400-FE85-284C-B0D0-58F26E69E228}" type="datetime1">
              <a:rPr lang="en-US" smtClean="0"/>
              <a:t>12/13/16</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92470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0C56E468-1FB6-6F4D-A3C8-8E6573306455}" type="datetime1">
              <a:rPr lang="en-US" smtClean="0"/>
              <a:t>12/13/16</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229883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2C00462-E7DB-FD47-BEF2-461A371DF673}" type="datetime1">
              <a:rPr lang="en-US" smtClean="0"/>
              <a:t>12/13/16</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326567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4"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0EACD3E-663C-5E44-AD32-CEECCEF78D66}" type="datetime1">
              <a:rPr lang="en-US" smtClean="0"/>
              <a:t>12/13/16</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79713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2A08A60E-CF8B-E943-BEB6-3BA44568CC45}" type="datetime1">
              <a:rPr lang="en-US" smtClean="0"/>
              <a:t>12/13/16</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1195764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2051" name="Text Placeholder 2"/>
          <p:cNvSpPr>
            <a:spLocks noGrp="1"/>
          </p:cNvSpPr>
          <p:nvPr>
            <p:ph type="body" idx="1"/>
          </p:nvPr>
        </p:nvSpPr>
        <p:spPr bwMode="auto">
          <a:xfrm>
            <a:off x="609600" y="1600202"/>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898989"/>
                </a:solidFill>
              </a:defRPr>
            </a:lvl1pPr>
          </a:lstStyle>
          <a:p>
            <a:fld id="{C44FEAB4-1716-9148-8DFB-A4F8EC93D18B}" type="datetime1">
              <a:rPr lang="en-US" smtClean="0"/>
              <a:t>12/13/16</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898989"/>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898989"/>
                </a:solidFill>
              </a:defRPr>
            </a:lvl1pPr>
          </a:lstStyle>
          <a:p>
            <a:fld id="{7904A8AC-C669-244C-953E-6C477326AD58}" type="slidenum">
              <a:rPr lang="en-US" smtClean="0"/>
              <a:t>‹#›</a:t>
            </a:fld>
            <a:endParaRPr lang="en-US"/>
          </a:p>
        </p:txBody>
      </p:sp>
    </p:spTree>
    <p:extLst>
      <p:ext uri="{BB962C8B-B14F-4D97-AF65-F5344CB8AC3E}">
        <p14:creationId xmlns:p14="http://schemas.microsoft.com/office/powerpoint/2010/main" val="3427472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fontAlgn="base" hangingPunct="1">
        <a:spcBef>
          <a:spcPct val="0"/>
        </a:spcBef>
        <a:spcAft>
          <a:spcPct val="0"/>
        </a:spcAft>
        <a:defRPr sz="4400" kern="1200">
          <a:solidFill>
            <a:schemeClr val="hlink"/>
          </a:solidFill>
          <a:latin typeface="+mj-lt"/>
          <a:ea typeface="+mj-ea"/>
          <a:cs typeface="+mj-cs"/>
        </a:defRPr>
      </a:lvl1pPr>
      <a:lvl2pPr algn="ctr" rtl="0" eaLnBrk="1" fontAlgn="base" hangingPunct="1">
        <a:spcBef>
          <a:spcPct val="0"/>
        </a:spcBef>
        <a:spcAft>
          <a:spcPct val="0"/>
        </a:spcAft>
        <a:defRPr sz="4400">
          <a:solidFill>
            <a:schemeClr val="hlink"/>
          </a:solidFill>
          <a:latin typeface="Calibri" pitchFamily="34" charset="0"/>
        </a:defRPr>
      </a:lvl2pPr>
      <a:lvl3pPr algn="ctr" rtl="0" eaLnBrk="1" fontAlgn="base" hangingPunct="1">
        <a:spcBef>
          <a:spcPct val="0"/>
        </a:spcBef>
        <a:spcAft>
          <a:spcPct val="0"/>
        </a:spcAft>
        <a:defRPr sz="4400">
          <a:solidFill>
            <a:schemeClr val="hlink"/>
          </a:solidFill>
          <a:latin typeface="Calibri" pitchFamily="34" charset="0"/>
        </a:defRPr>
      </a:lvl3pPr>
      <a:lvl4pPr algn="ctr" rtl="0" eaLnBrk="1" fontAlgn="base" hangingPunct="1">
        <a:spcBef>
          <a:spcPct val="0"/>
        </a:spcBef>
        <a:spcAft>
          <a:spcPct val="0"/>
        </a:spcAft>
        <a:defRPr sz="4400">
          <a:solidFill>
            <a:schemeClr val="hlink"/>
          </a:solidFill>
          <a:latin typeface="Calibri" pitchFamily="34" charset="0"/>
        </a:defRPr>
      </a:lvl4pPr>
      <a:lvl5pPr algn="ctr" rtl="0" eaLnBrk="1" fontAlgn="base" hangingPunct="1">
        <a:spcBef>
          <a:spcPct val="0"/>
        </a:spcBef>
        <a:spcAft>
          <a:spcPct val="0"/>
        </a:spcAft>
        <a:defRPr sz="4400">
          <a:solidFill>
            <a:schemeClr val="hlink"/>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65" charset="0"/>
        <a:buChar char="•"/>
        <a:defRPr sz="3200" kern="1200">
          <a:solidFill>
            <a:schemeClr val="hlink"/>
          </a:solidFill>
          <a:latin typeface="+mn-lt"/>
          <a:ea typeface="+mn-ea"/>
          <a:cs typeface="+mn-cs"/>
        </a:defRPr>
      </a:lvl1pPr>
      <a:lvl2pPr marL="742950" indent="-285750" algn="l" rtl="0" eaLnBrk="1" fontAlgn="base" hangingPunct="1">
        <a:spcBef>
          <a:spcPct val="20000"/>
        </a:spcBef>
        <a:spcAft>
          <a:spcPct val="0"/>
        </a:spcAft>
        <a:buFont typeface="Arial" pitchFamily="-65" charset="0"/>
        <a:buChar char="–"/>
        <a:defRPr sz="2800" kern="1200">
          <a:solidFill>
            <a:schemeClr val="tx1"/>
          </a:solidFill>
          <a:latin typeface="+mn-lt"/>
          <a:ea typeface="ヒラギノ角ゴ Pro W3" pitchFamily="-65" charset="-128"/>
          <a:cs typeface="+mn-cs"/>
        </a:defRPr>
      </a:lvl2pPr>
      <a:lvl3pPr marL="1143000" indent="-228600" algn="l" rtl="0" eaLnBrk="1" fontAlgn="base" hangingPunct="1">
        <a:spcBef>
          <a:spcPct val="20000"/>
        </a:spcBef>
        <a:spcAft>
          <a:spcPct val="0"/>
        </a:spcAft>
        <a:buFont typeface="Arial" pitchFamily="-65" charset="0"/>
        <a:buChar char="•"/>
        <a:defRPr sz="2400" kern="1200">
          <a:solidFill>
            <a:schemeClr val="tx1"/>
          </a:solidFill>
          <a:latin typeface="+mn-lt"/>
          <a:ea typeface="ヒラギノ角ゴ Pro W3" pitchFamily="-65" charset="-128"/>
          <a:cs typeface="+mn-cs"/>
        </a:defRPr>
      </a:lvl3pPr>
      <a:lvl4pPr marL="1600200" indent="-228600" algn="l" rtl="0" eaLnBrk="1" fontAlgn="base" hangingPunct="1">
        <a:spcBef>
          <a:spcPct val="20000"/>
        </a:spcBef>
        <a:spcAft>
          <a:spcPct val="0"/>
        </a:spcAft>
        <a:buFont typeface="Arial" pitchFamily="-65" charset="0"/>
        <a:buChar char="–"/>
        <a:defRPr sz="2000" kern="1200">
          <a:solidFill>
            <a:schemeClr val="tx1"/>
          </a:solidFill>
          <a:latin typeface="+mn-lt"/>
          <a:ea typeface="ヒラギノ角ゴ Pro W3" pitchFamily="-65" charset="-128"/>
          <a:cs typeface="+mn-cs"/>
        </a:defRPr>
      </a:lvl4pPr>
      <a:lvl5pPr marL="2057400" indent="-228600" algn="l" rtl="0" eaLnBrk="1" fontAlgn="base" hangingPunct="1">
        <a:spcBef>
          <a:spcPct val="20000"/>
        </a:spcBef>
        <a:spcAft>
          <a:spcPct val="0"/>
        </a:spcAft>
        <a:buFont typeface="Arial" pitchFamily="-65" charset="0"/>
        <a:buChar char="»"/>
        <a:defRPr sz="2000" kern="1200">
          <a:solidFill>
            <a:schemeClr val="tx1"/>
          </a:solidFill>
          <a:latin typeface="+mn-lt"/>
          <a:ea typeface="ヒラギノ角ゴ Pro W3" pitchFamily="-65"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8.wmf"/><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8.wmf"/><Relationship Id="rId5" Type="http://schemas.openxmlformats.org/officeDocument/2006/relationships/image" Target="../media/image10.tif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8.wmf"/><Relationship Id="rId5" Type="http://schemas.openxmlformats.org/officeDocument/2006/relationships/image" Target="../media/image10.tiff"/><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4.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8.wmf"/><Relationship Id="rId5" Type="http://schemas.openxmlformats.org/officeDocument/2006/relationships/image" Target="../media/image10.tif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0.tif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0.tiff"/><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2.xml"/><Relationship Id="rId3"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wmf"/><Relationship Id="rId8" Type="http://schemas.openxmlformats.org/officeDocument/2006/relationships/image" Target="../media/image9.tiff"/><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8.wmf"/><Relationship Id="rId1" Type="http://schemas.openxmlformats.org/officeDocument/2006/relationships/tags" Target="../tags/tag22.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8.wmf"/><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8.wmf"/><Relationship Id="rId1" Type="http://schemas.openxmlformats.org/officeDocument/2006/relationships/tags" Target="../tags/tag24.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chart" Target="../charts/chart4.xml"/><Relationship Id="rId5" Type="http://schemas.openxmlformats.org/officeDocument/2006/relationships/chart" Target="../charts/chart5.xml"/><Relationship Id="rId6" Type="http://schemas.openxmlformats.org/officeDocument/2006/relationships/chart" Target="../charts/chart6.xml"/><Relationship Id="rId1" Type="http://schemas.openxmlformats.org/officeDocument/2006/relationships/tags" Target="../tags/tag25.x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2.xml"/><Relationship Id="rId3"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8.wmf"/><Relationship Id="rId7" Type="http://schemas.openxmlformats.org/officeDocument/2006/relationships/image" Target="../media/image9.tiff"/><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github.com/liyuliang001/LossRadar-P4"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8.wmf"/><Relationship Id="rId6" Type="http://schemas.openxmlformats.org/officeDocument/2006/relationships/image" Target="../media/image9.tiff"/><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8.wmf"/><Relationship Id="rId7" Type="http://schemas.openxmlformats.org/officeDocument/2006/relationships/image" Target="../media/image9.tiff"/><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chart" Target="../charts/chart1.xml"/><Relationship Id="rId5" Type="http://schemas.openxmlformats.org/officeDocument/2006/relationships/chart" Target="../charts/chart2.xml"/><Relationship Id="rId6" Type="http://schemas.openxmlformats.org/officeDocument/2006/relationships/chart" Target="../charts/chart3.xml"/><Relationship Id="rId1" Type="http://schemas.openxmlformats.org/officeDocument/2006/relationships/tags" Target="../tags/tag8.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667" y="1698623"/>
            <a:ext cx="10532533" cy="1470025"/>
          </a:xfrm>
        </p:spPr>
        <p:txBody>
          <a:bodyPr/>
          <a:lstStyle/>
          <a:p>
            <a:r>
              <a:rPr lang="en-US" altLang="zh-CN" dirty="0" err="1" smtClean="0"/>
              <a:t>LossRadar</a:t>
            </a:r>
            <a:r>
              <a:rPr lang="en-US" altLang="zh-CN" dirty="0" smtClean="0"/>
              <a:t>:</a:t>
            </a:r>
            <a:br>
              <a:rPr lang="en-US" altLang="zh-CN" dirty="0" smtClean="0"/>
            </a:br>
            <a:r>
              <a:rPr lang="en-US" altLang="zh-CN" dirty="0" smtClean="0"/>
              <a:t>Fast</a:t>
            </a:r>
            <a:r>
              <a:rPr lang="zh-CN" altLang="en-US" dirty="0" smtClean="0"/>
              <a:t> </a:t>
            </a:r>
            <a:r>
              <a:rPr lang="en-US" altLang="zh-CN" dirty="0" smtClean="0"/>
              <a:t>Detection</a:t>
            </a:r>
            <a:r>
              <a:rPr lang="zh-CN" altLang="en-US" dirty="0" smtClean="0"/>
              <a:t> </a:t>
            </a:r>
            <a:r>
              <a:rPr lang="en-US" altLang="zh-CN" dirty="0" smtClean="0"/>
              <a:t>of</a:t>
            </a:r>
            <a:r>
              <a:rPr lang="zh-CN" altLang="en-US" dirty="0" smtClean="0"/>
              <a:t> </a:t>
            </a:r>
            <a:r>
              <a:rPr lang="en-US" altLang="zh-CN" dirty="0" smtClean="0"/>
              <a:t>Lost</a:t>
            </a:r>
            <a:r>
              <a:rPr lang="zh-CN" altLang="en-US" dirty="0" smtClean="0"/>
              <a:t> </a:t>
            </a:r>
            <a:r>
              <a:rPr lang="en-US" altLang="zh-CN" dirty="0" smtClean="0"/>
              <a:t>Packets</a:t>
            </a:r>
            <a:r>
              <a:rPr lang="zh-CN" altLang="en-US" dirty="0" smtClean="0"/>
              <a:t> </a:t>
            </a:r>
            <a:r>
              <a:rPr lang="en-US" altLang="zh-CN" dirty="0" smtClean="0"/>
              <a:t>in</a:t>
            </a:r>
            <a:r>
              <a:rPr lang="zh-CN" altLang="en-US" dirty="0" smtClean="0"/>
              <a:t> </a:t>
            </a:r>
            <a:r>
              <a:rPr lang="en-US" altLang="zh-CN" dirty="0" smtClean="0"/>
              <a:t>Data</a:t>
            </a:r>
            <a:r>
              <a:rPr lang="zh-CN" altLang="en-US" dirty="0" smtClean="0"/>
              <a:t> </a:t>
            </a:r>
            <a:r>
              <a:rPr lang="en-US" altLang="zh-CN" dirty="0" smtClean="0"/>
              <a:t>Centers</a:t>
            </a:r>
            <a:endParaRPr lang="en-US" dirty="0"/>
          </a:p>
        </p:txBody>
      </p:sp>
      <p:sp>
        <p:nvSpPr>
          <p:cNvPr id="3" name="Subtitle 2"/>
          <p:cNvSpPr>
            <a:spLocks noGrp="1"/>
          </p:cNvSpPr>
          <p:nvPr>
            <p:ph type="subTitle" idx="1"/>
          </p:nvPr>
        </p:nvSpPr>
        <p:spPr>
          <a:xfrm>
            <a:off x="1828800" y="3258879"/>
            <a:ext cx="8534400" cy="1752600"/>
          </a:xfrm>
        </p:spPr>
        <p:txBody>
          <a:bodyPr/>
          <a:lstStyle/>
          <a:p>
            <a:r>
              <a:rPr lang="en-US" sz="3200" dirty="0" smtClean="0">
                <a:solidFill>
                  <a:schemeClr val="tx1"/>
                </a:solidFill>
              </a:rPr>
              <a:t>Yuliang Li</a:t>
            </a:r>
            <a:endParaRPr lang="en-US" dirty="0" smtClean="0">
              <a:solidFill>
                <a:schemeClr val="tx1"/>
              </a:solidFill>
            </a:endParaRPr>
          </a:p>
          <a:p>
            <a:r>
              <a:rPr lang="en-US" sz="2400" dirty="0" err="1" smtClean="0">
                <a:solidFill>
                  <a:schemeClr val="tx1"/>
                </a:solidFill>
              </a:rPr>
              <a:t>Rui</a:t>
            </a:r>
            <a:r>
              <a:rPr lang="en-US" sz="2400" dirty="0" smtClean="0">
                <a:solidFill>
                  <a:schemeClr val="tx1"/>
                </a:solidFill>
              </a:rPr>
              <a:t> Miao	</a:t>
            </a:r>
            <a:r>
              <a:rPr lang="en-US" sz="2400" dirty="0" err="1" smtClean="0">
                <a:solidFill>
                  <a:schemeClr val="tx1"/>
                </a:solidFill>
              </a:rPr>
              <a:t>Changhoon</a:t>
            </a:r>
            <a:r>
              <a:rPr lang="en-US" sz="2400" dirty="0" smtClean="0">
                <a:solidFill>
                  <a:schemeClr val="tx1"/>
                </a:solidFill>
              </a:rPr>
              <a:t> Kim	</a:t>
            </a:r>
            <a:r>
              <a:rPr lang="en-US" sz="2400" dirty="0" err="1" smtClean="0">
                <a:solidFill>
                  <a:schemeClr val="tx1"/>
                </a:solidFill>
              </a:rPr>
              <a:t>Minlan</a:t>
            </a:r>
            <a:r>
              <a:rPr lang="en-US" sz="2400" dirty="0" smtClean="0">
                <a:solidFill>
                  <a:schemeClr val="tx1"/>
                </a:solidFill>
              </a:rPr>
              <a:t> Yu</a:t>
            </a:r>
          </a:p>
        </p:txBody>
      </p:sp>
      <p:sp>
        <p:nvSpPr>
          <p:cNvPr id="4" name="Slide Number Placeholder 3"/>
          <p:cNvSpPr>
            <a:spLocks noGrp="1"/>
          </p:cNvSpPr>
          <p:nvPr>
            <p:ph type="sldNum" sz="quarter" idx="12"/>
          </p:nvPr>
        </p:nvSpPr>
        <p:spPr/>
        <p:txBody>
          <a:bodyPr/>
          <a:lstStyle/>
          <a:p>
            <a:fld id="{7904A8AC-C669-244C-953E-6C477326AD58}" type="slidenum">
              <a:rPr lang="en-US" smtClean="0"/>
              <a:t>1</a:t>
            </a:fld>
            <a:endParaRPr lang="en-US"/>
          </a:p>
        </p:txBody>
      </p:sp>
      <p:pic>
        <p:nvPicPr>
          <p:cNvPr id="6" name="Picture 5"/>
          <p:cNvPicPr>
            <a:picLocks noChangeAspect="1"/>
          </p:cNvPicPr>
          <p:nvPr/>
        </p:nvPicPr>
        <p:blipFill>
          <a:blip r:embed="rId3"/>
          <a:stretch>
            <a:fillRect/>
          </a:stretch>
        </p:blipFill>
        <p:spPr>
          <a:xfrm>
            <a:off x="6954087" y="5665512"/>
            <a:ext cx="2968846" cy="997347"/>
          </a:xfrm>
          <a:prstGeom prst="rect">
            <a:avLst/>
          </a:prstGeom>
        </p:spPr>
      </p:pic>
      <p:pic>
        <p:nvPicPr>
          <p:cNvPr id="8" name="Picture 7"/>
          <p:cNvPicPr>
            <a:picLocks noChangeAspect="1"/>
          </p:cNvPicPr>
          <p:nvPr/>
        </p:nvPicPr>
        <p:blipFill>
          <a:blip r:embed="rId4"/>
          <a:stretch>
            <a:fillRect/>
          </a:stretch>
        </p:blipFill>
        <p:spPr>
          <a:xfrm>
            <a:off x="4044589" y="4411586"/>
            <a:ext cx="4136688" cy="997347"/>
          </a:xfrm>
          <a:prstGeom prst="rect">
            <a:avLst/>
          </a:prstGeom>
        </p:spPr>
      </p:pic>
      <p:pic>
        <p:nvPicPr>
          <p:cNvPr id="7" name="Picture 6"/>
          <p:cNvPicPr>
            <a:picLocks noChangeAspect="1"/>
          </p:cNvPicPr>
          <p:nvPr/>
        </p:nvPicPr>
        <p:blipFill>
          <a:blip r:embed="rId5"/>
          <a:stretch>
            <a:fillRect/>
          </a:stretch>
        </p:blipFill>
        <p:spPr>
          <a:xfrm>
            <a:off x="1908943" y="5564293"/>
            <a:ext cx="4271291" cy="997347"/>
          </a:xfrm>
          <a:prstGeom prst="rect">
            <a:avLst/>
          </a:prstGeom>
        </p:spPr>
      </p:pic>
    </p:spTree>
    <p:extLst>
      <p:ext uri="{BB962C8B-B14F-4D97-AF65-F5344CB8AC3E}">
        <p14:creationId xmlns:p14="http://schemas.microsoft.com/office/powerpoint/2010/main" val="1790424523"/>
      </p:ext>
    </p:extLst>
  </p:cSld>
  <p:clrMapOvr>
    <a:masterClrMapping/>
  </p:clrMapOvr>
  <mc:AlternateContent xmlns:mc="http://schemas.openxmlformats.org/markup-compatibility/2006">
    <mc:Choice xmlns:p14="http://schemas.microsoft.com/office/powerpoint/2010/main" Requires="p14">
      <p:transition spd="slow" p14:dur="2000" advTm="13532"/>
    </mc:Choice>
    <mc:Fallback>
      <p:transition spd="slow" advTm="1353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LossRadar</a:t>
            </a:r>
            <a:r>
              <a:rPr lang="en-US" altLang="zh-CN" dirty="0"/>
              <a:t> overview</a:t>
            </a:r>
            <a:endParaRPr lang="en-US" dirty="0"/>
          </a:p>
        </p:txBody>
      </p:sp>
      <p:sp>
        <p:nvSpPr>
          <p:cNvPr id="3" name="Content Placeholder 2"/>
          <p:cNvSpPr>
            <a:spLocks noGrp="1"/>
          </p:cNvSpPr>
          <p:nvPr>
            <p:ph idx="1"/>
          </p:nvPr>
        </p:nvSpPr>
        <p:spPr/>
        <p:txBody>
          <a:bodyPr/>
          <a:lstStyle/>
          <a:p>
            <a:r>
              <a:rPr lang="en-US" dirty="0"/>
              <a:t>Knowing location </a:t>
            </a:r>
            <a:r>
              <a:rPr lang="en-US" dirty="0">
                <a:sym typeface="Wingdings"/>
              </a:rPr>
              <a:t> </a:t>
            </a:r>
            <a:r>
              <a:rPr lang="en-US" altLang="zh-CN" dirty="0"/>
              <a:t>Install</a:t>
            </a:r>
            <a:r>
              <a:rPr lang="zh-CN" altLang="en-US" dirty="0"/>
              <a:t> </a:t>
            </a:r>
            <a:r>
              <a:rPr lang="en-US" altLang="zh-CN" dirty="0"/>
              <a:t>meters</a:t>
            </a:r>
            <a:r>
              <a:rPr lang="zh-CN" altLang="en-US" dirty="0"/>
              <a:t> </a:t>
            </a:r>
            <a:r>
              <a:rPr lang="en-US" altLang="zh-CN" dirty="0"/>
              <a:t>to</a:t>
            </a:r>
            <a:r>
              <a:rPr lang="zh-CN" altLang="en-US" dirty="0"/>
              <a:t> </a:t>
            </a:r>
            <a:r>
              <a:rPr lang="en-US" altLang="zh-CN" dirty="0"/>
              <a:t>monitor</a:t>
            </a:r>
            <a:r>
              <a:rPr lang="zh-CN" altLang="en-US" dirty="0"/>
              <a:t> </a:t>
            </a:r>
            <a:r>
              <a:rPr lang="en-US" altLang="zh-CN" dirty="0"/>
              <a:t>traffic</a:t>
            </a:r>
          </a:p>
          <a:p>
            <a:r>
              <a:rPr lang="en-US" dirty="0" smtClean="0"/>
              <a:t>Fast </a:t>
            </a:r>
            <a:r>
              <a:rPr lang="en-US" dirty="0"/>
              <a:t>detection </a:t>
            </a:r>
            <a:r>
              <a:rPr lang="en-US" dirty="0">
                <a:sym typeface="Wingdings"/>
              </a:rPr>
              <a:t> </a:t>
            </a:r>
            <a:r>
              <a:rPr lang="en-US" altLang="zh-CN" dirty="0" smtClean="0"/>
              <a:t>Frequently send </a:t>
            </a:r>
            <a:r>
              <a:rPr lang="en-US" altLang="zh-CN" dirty="0"/>
              <a:t>traffic digest to collector </a:t>
            </a:r>
            <a:endParaRPr lang="en-US" dirty="0"/>
          </a:p>
          <a:p>
            <a:r>
              <a:rPr lang="en-US" dirty="0" smtClean="0"/>
              <a:t>Being </a:t>
            </a:r>
            <a:r>
              <a:rPr lang="en-US" dirty="0"/>
              <a:t>generic </a:t>
            </a:r>
            <a:r>
              <a:rPr lang="en-US" dirty="0">
                <a:sym typeface="Wingdings"/>
              </a:rPr>
              <a:t> </a:t>
            </a:r>
            <a:r>
              <a:rPr lang="en-US" altLang="zh-CN" dirty="0"/>
              <a:t>Compare </a:t>
            </a:r>
            <a:r>
              <a:rPr lang="en-US" altLang="zh-CN" dirty="0" smtClean="0"/>
              <a:t>packets</a:t>
            </a:r>
            <a:r>
              <a:rPr lang="zh-CN" altLang="en-US" dirty="0" smtClean="0"/>
              <a:t> </a:t>
            </a:r>
            <a:r>
              <a:rPr lang="en-US" altLang="zh-CN" dirty="0" smtClean="0"/>
              <a:t>across</a:t>
            </a:r>
            <a:r>
              <a:rPr lang="zh-CN" altLang="en-US" dirty="0" smtClean="0"/>
              <a:t> </a:t>
            </a:r>
            <a:r>
              <a:rPr lang="en-US" altLang="zh-CN" dirty="0" smtClean="0"/>
              <a:t>hops</a:t>
            </a:r>
            <a:endParaRPr lang="en-US" dirty="0"/>
          </a:p>
          <a:p>
            <a:r>
              <a:rPr lang="en-US" dirty="0" smtClean="0"/>
              <a:t>Need </a:t>
            </a:r>
            <a:r>
              <a:rPr lang="en-US" dirty="0"/>
              <a:t>info of individual losses </a:t>
            </a:r>
            <a:r>
              <a:rPr lang="en-US" dirty="0">
                <a:sym typeface="Wingdings"/>
              </a:rPr>
              <a:t> Include details of each </a:t>
            </a:r>
            <a:r>
              <a:rPr lang="en-US" dirty="0" smtClean="0">
                <a:sym typeface="Wingdings"/>
              </a:rPr>
              <a:t>loss</a:t>
            </a:r>
          </a:p>
          <a:p>
            <a:r>
              <a:rPr lang="en-US" dirty="0" smtClean="0"/>
              <a:t>Low overhead</a:t>
            </a:r>
            <a:r>
              <a:rPr lang="zh-CN" altLang="en-US" dirty="0" smtClean="0"/>
              <a:t> </a:t>
            </a:r>
            <a:r>
              <a:rPr lang="en-US" altLang="zh-CN" b="1" dirty="0" smtClean="0">
                <a:solidFill>
                  <a:srgbClr val="FF0000"/>
                </a:solidFill>
              </a:rPr>
              <a:t>?</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7904A8AC-C669-244C-953E-6C477326AD58}" type="slidenum">
              <a:rPr lang="en-US" smtClean="0"/>
              <a:t>10</a:t>
            </a:fld>
            <a:endParaRPr lang="en-US"/>
          </a:p>
        </p:txBody>
      </p:sp>
      <p:pic>
        <p:nvPicPr>
          <p:cNvPr id="5"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022" y="5571651"/>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5"/>
          <p:cNvSpPr/>
          <p:nvPr/>
        </p:nvSpPr>
        <p:spPr>
          <a:xfrm>
            <a:off x="5697799" y="4010764"/>
            <a:ext cx="1866276" cy="48681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Digest Collector</a:t>
            </a:r>
            <a:endParaRPr lang="en-US" dirty="0"/>
          </a:p>
        </p:txBody>
      </p:sp>
      <p:pic>
        <p:nvPicPr>
          <p:cNvPr id="7"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189" y="5609495"/>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614" y="6302116"/>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623" y="5547463"/>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Cloud 11"/>
          <p:cNvSpPr/>
          <p:nvPr/>
        </p:nvSpPr>
        <p:spPr>
          <a:xfrm>
            <a:off x="3873690" y="4774037"/>
            <a:ext cx="6277164" cy="1867201"/>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p>
        </p:txBody>
      </p:sp>
      <p:cxnSp>
        <p:nvCxnSpPr>
          <p:cNvPr id="11" name="Straight Arrow Connector 12"/>
          <p:cNvCxnSpPr>
            <a:endCxn id="15" idx="1"/>
          </p:cNvCxnSpPr>
          <p:nvPr/>
        </p:nvCxnSpPr>
        <p:spPr>
          <a:xfrm flipV="1">
            <a:off x="5880421" y="5717025"/>
            <a:ext cx="2090202" cy="3156"/>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2" name="Straight Arrow Connector 14"/>
          <p:cNvCxnSpPr>
            <a:endCxn id="14" idx="1"/>
          </p:cNvCxnSpPr>
          <p:nvPr/>
        </p:nvCxnSpPr>
        <p:spPr>
          <a:xfrm>
            <a:off x="5706225" y="5948617"/>
            <a:ext cx="781389" cy="523060"/>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3" name="Straight Arrow Connector 16"/>
          <p:cNvCxnSpPr>
            <a:stCxn id="14" idx="3"/>
          </p:cNvCxnSpPr>
          <p:nvPr/>
        </p:nvCxnSpPr>
        <p:spPr>
          <a:xfrm flipV="1">
            <a:off x="7280612" y="5840609"/>
            <a:ext cx="813595" cy="631068"/>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4" name="Straight Arrow Connector 18"/>
          <p:cNvCxnSpPr/>
          <p:nvPr/>
        </p:nvCxnSpPr>
        <p:spPr>
          <a:xfrm flipV="1">
            <a:off x="5575496" y="4497583"/>
            <a:ext cx="864782" cy="104637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Wave 21"/>
          <p:cNvSpPr/>
          <p:nvPr/>
        </p:nvSpPr>
        <p:spPr>
          <a:xfrm>
            <a:off x="4945044" y="5326168"/>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Traffic Digest</a:t>
            </a:r>
            <a:endParaRPr lang="en-US" sz="1600" dirty="0"/>
          </a:p>
        </p:txBody>
      </p:sp>
      <p:sp>
        <p:nvSpPr>
          <p:cNvPr id="16" name="Wave 22"/>
          <p:cNvSpPr/>
          <p:nvPr/>
        </p:nvSpPr>
        <p:spPr>
          <a:xfrm>
            <a:off x="6227967" y="6003691"/>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Traffic Digest</a:t>
            </a:r>
            <a:endParaRPr lang="en-US" sz="1600" dirty="0"/>
          </a:p>
        </p:txBody>
      </p:sp>
      <p:sp>
        <p:nvSpPr>
          <p:cNvPr id="17" name="Wave 23"/>
          <p:cNvSpPr/>
          <p:nvPr/>
        </p:nvSpPr>
        <p:spPr>
          <a:xfrm>
            <a:off x="7723838" y="5277590"/>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Traffic Digest</a:t>
            </a:r>
            <a:endParaRPr lang="en-US" sz="1600" dirty="0"/>
          </a:p>
        </p:txBody>
      </p:sp>
      <p:cxnSp>
        <p:nvCxnSpPr>
          <p:cNvPr id="18" name="Straight Arrow Connector 24"/>
          <p:cNvCxnSpPr>
            <a:stCxn id="22" idx="0"/>
            <a:endCxn id="12" idx="2"/>
          </p:cNvCxnSpPr>
          <p:nvPr/>
        </p:nvCxnSpPr>
        <p:spPr>
          <a:xfrm flipH="1" flipV="1">
            <a:off x="6630937" y="4497583"/>
            <a:ext cx="256105" cy="15614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26"/>
          <p:cNvCxnSpPr/>
          <p:nvPr/>
        </p:nvCxnSpPr>
        <p:spPr>
          <a:xfrm flipH="1" flipV="1">
            <a:off x="6887043" y="4497583"/>
            <a:ext cx="836797" cy="8906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Oval 54"/>
          <p:cNvSpPr/>
          <p:nvPr/>
        </p:nvSpPr>
        <p:spPr>
          <a:xfrm>
            <a:off x="5345039" y="5807428"/>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1" name="Oval 56"/>
          <p:cNvSpPr/>
          <p:nvPr/>
        </p:nvSpPr>
        <p:spPr>
          <a:xfrm>
            <a:off x="6487614" y="6440590"/>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2" name="Oval 57"/>
          <p:cNvSpPr/>
          <p:nvPr/>
        </p:nvSpPr>
        <p:spPr>
          <a:xfrm>
            <a:off x="6997196" y="6466159"/>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3" name="Oval 58"/>
          <p:cNvSpPr/>
          <p:nvPr/>
        </p:nvSpPr>
        <p:spPr>
          <a:xfrm>
            <a:off x="8094206" y="5727026"/>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24" name="Rectangle 23"/>
          <p:cNvSpPr/>
          <p:nvPr/>
        </p:nvSpPr>
        <p:spPr>
          <a:xfrm>
            <a:off x="3903829" y="1650363"/>
            <a:ext cx="5710320" cy="44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417676" y="2300090"/>
            <a:ext cx="7471063" cy="44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83426" y="2887334"/>
            <a:ext cx="5448921" cy="44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934534" y="3455932"/>
            <a:ext cx="5104958" cy="44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417676" y="4010764"/>
            <a:ext cx="656766" cy="44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5668032"/>
      </p:ext>
    </p:extLst>
  </p:cSld>
  <p:clrMapOvr>
    <a:masterClrMapping/>
  </p:clrMapOvr>
  <mc:AlternateContent xmlns:mc="http://schemas.openxmlformats.org/markup-compatibility/2006">
    <mc:Choice xmlns:p14="http://schemas.microsoft.com/office/powerpoint/2010/main" Requires="p14">
      <p:transition spd="slow" p14:dur="2000" advTm="36754"/>
    </mc:Choice>
    <mc:Fallback>
      <p:transition spd="slow" advTm="367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24"/>
                                        </p:tgtEl>
                                      </p:cBhvr>
                                    </p:animEffect>
                                    <p:set>
                                      <p:cBhvr>
                                        <p:cTn id="33" dur="1" fill="hold">
                                          <p:stCondLst>
                                            <p:cond delay="499"/>
                                          </p:stCondLst>
                                        </p:cTn>
                                        <p:tgtEl>
                                          <p:spTgt spid="24"/>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25"/>
                                        </p:tgtEl>
                                      </p:cBhvr>
                                    </p:animEffect>
                                    <p:set>
                                      <p:cBhvr>
                                        <p:cTn id="50" dur="1" fill="hold">
                                          <p:stCondLst>
                                            <p:cond delay="499"/>
                                          </p:stCondLst>
                                        </p:cTn>
                                        <p:tgtEl>
                                          <p:spTgt spid="25"/>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0" nodeType="clickEffect">
                                  <p:stCondLst>
                                    <p:cond delay="0"/>
                                  </p:stCondLst>
                                  <p:childTnLst>
                                    <p:animEffect transition="out" filter="fade">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27"/>
                                        </p:tgtEl>
                                      </p:cBhvr>
                                    </p:animEffect>
                                    <p:set>
                                      <p:cBhvr>
                                        <p:cTn id="81" dur="1" fill="hold">
                                          <p:stCondLst>
                                            <p:cond delay="499"/>
                                          </p:stCondLst>
                                        </p:cTn>
                                        <p:tgtEl>
                                          <p:spTgt spid="27"/>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0" nodeType="clickEffect">
                                  <p:stCondLst>
                                    <p:cond delay="0"/>
                                  </p:stCondLst>
                                  <p:childTnLst>
                                    <p:animEffect transition="out" filter="fade">
                                      <p:cBhvr>
                                        <p:cTn id="85" dur="500"/>
                                        <p:tgtEl>
                                          <p:spTgt spid="28"/>
                                        </p:tgtEl>
                                      </p:cBhvr>
                                    </p:animEffect>
                                    <p:set>
                                      <p:cBhvr>
                                        <p:cTn id="8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5" grpId="0" animBg="1"/>
      <p:bldP spid="16" grpId="0" animBg="1"/>
      <p:bldP spid="17"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Storing all packets is too heavy</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11</a:t>
            </a:fld>
            <a:endParaRPr lang="en-US"/>
          </a:p>
        </p:txBody>
      </p:sp>
      <p:pic>
        <p:nvPicPr>
          <p:cNvPr id="5"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23" y="5428731"/>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1481" y="5428731"/>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5692350" y="1721220"/>
            <a:ext cx="807299" cy="1081947"/>
          </a:xfrm>
          <a:prstGeom prst="rect">
            <a:avLst/>
          </a:prstGeom>
        </p:spPr>
      </p:pic>
      <p:sp>
        <p:nvSpPr>
          <p:cNvPr id="8" name="Rectangle 7"/>
          <p:cNvSpPr/>
          <p:nvPr/>
        </p:nvSpPr>
        <p:spPr>
          <a:xfrm>
            <a:off x="3552974" y="3852857"/>
            <a:ext cx="523982" cy="268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p:cNvSpPr/>
          <p:nvPr/>
        </p:nvSpPr>
        <p:spPr>
          <a:xfrm>
            <a:off x="3552974" y="4256586"/>
            <a:ext cx="523982" cy="268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p:cNvSpPr/>
          <p:nvPr/>
        </p:nvSpPr>
        <p:spPr>
          <a:xfrm>
            <a:off x="3552974" y="4660315"/>
            <a:ext cx="523982" cy="268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52974" y="5064045"/>
            <a:ext cx="523982" cy="268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7955920" y="4256586"/>
            <a:ext cx="523982" cy="268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7955920" y="4660315"/>
            <a:ext cx="523982" cy="268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955920" y="5064045"/>
            <a:ext cx="523982" cy="268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Straight Arrow Connector 15"/>
          <p:cNvCxnSpPr>
            <a:stCxn id="8" idx="3"/>
          </p:cNvCxnSpPr>
          <p:nvPr/>
        </p:nvCxnSpPr>
        <p:spPr>
          <a:xfrm>
            <a:off x="4076956" y="3987356"/>
            <a:ext cx="169712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774076" y="3898228"/>
            <a:ext cx="178254" cy="178253"/>
            <a:chOff x="5730875" y="2247900"/>
            <a:chExt cx="336551" cy="336550"/>
          </a:xfrm>
        </p:grpSpPr>
        <p:cxnSp>
          <p:nvCxnSpPr>
            <p:cNvPr id="21" name="Straight Connector 20"/>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p:cNvCxnSpPr>
            <a:stCxn id="9" idx="3"/>
            <a:endCxn id="13" idx="1"/>
          </p:cNvCxnSpPr>
          <p:nvPr/>
        </p:nvCxnSpPr>
        <p:spPr>
          <a:xfrm>
            <a:off x="4076956" y="4391085"/>
            <a:ext cx="38789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3"/>
            <a:endCxn id="14" idx="1"/>
          </p:cNvCxnSpPr>
          <p:nvPr/>
        </p:nvCxnSpPr>
        <p:spPr>
          <a:xfrm>
            <a:off x="4076956" y="4794814"/>
            <a:ext cx="38789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3"/>
            <a:endCxn id="15" idx="1"/>
          </p:cNvCxnSpPr>
          <p:nvPr/>
        </p:nvCxnSpPr>
        <p:spPr>
          <a:xfrm>
            <a:off x="4076956" y="5198544"/>
            <a:ext cx="38789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365234" y="3760341"/>
            <a:ext cx="914400" cy="162054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760711" y="3760341"/>
            <a:ext cx="914400" cy="162054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797442" y="3625702"/>
            <a:ext cx="10558130" cy="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84027" y="2437036"/>
            <a:ext cx="1304011" cy="461665"/>
          </a:xfrm>
          <a:prstGeom prst="rect">
            <a:avLst/>
          </a:prstGeom>
          <a:noFill/>
        </p:spPr>
        <p:txBody>
          <a:bodyPr wrap="none" rtlCol="0">
            <a:spAutoFit/>
          </a:bodyPr>
          <a:lstStyle/>
          <a:p>
            <a:r>
              <a:rPr lang="en-US" sz="2400" dirty="0" smtClean="0">
                <a:solidFill>
                  <a:schemeClr val="bg1">
                    <a:lumMod val="50000"/>
                  </a:schemeClr>
                </a:solidFill>
              </a:rPr>
              <a:t>Collector</a:t>
            </a:r>
            <a:endParaRPr lang="en-US" sz="2400" dirty="0">
              <a:solidFill>
                <a:schemeClr val="bg1">
                  <a:lumMod val="50000"/>
                </a:schemeClr>
              </a:solidFill>
            </a:endParaRPr>
          </a:p>
        </p:txBody>
      </p:sp>
      <p:sp>
        <p:nvSpPr>
          <p:cNvPr id="38" name="TextBox 37"/>
          <p:cNvSpPr txBox="1"/>
          <p:nvPr/>
        </p:nvSpPr>
        <p:spPr>
          <a:xfrm>
            <a:off x="684027" y="5197898"/>
            <a:ext cx="1278170" cy="461665"/>
          </a:xfrm>
          <a:prstGeom prst="rect">
            <a:avLst/>
          </a:prstGeom>
          <a:noFill/>
        </p:spPr>
        <p:txBody>
          <a:bodyPr wrap="none" rtlCol="0">
            <a:spAutoFit/>
          </a:bodyPr>
          <a:lstStyle/>
          <a:p>
            <a:r>
              <a:rPr lang="en-US" sz="2400" dirty="0">
                <a:solidFill>
                  <a:schemeClr val="bg1">
                    <a:lumMod val="50000"/>
                  </a:schemeClr>
                </a:solidFill>
              </a:rPr>
              <a:t>S</a:t>
            </a:r>
            <a:r>
              <a:rPr lang="en-US" sz="2400" dirty="0" smtClean="0">
                <a:solidFill>
                  <a:schemeClr val="bg1">
                    <a:lumMod val="50000"/>
                  </a:schemeClr>
                </a:solidFill>
              </a:rPr>
              <a:t>witches</a:t>
            </a:r>
            <a:endParaRPr lang="en-US" sz="2400" dirty="0">
              <a:solidFill>
                <a:schemeClr val="bg1">
                  <a:lumMod val="50000"/>
                </a:schemeClr>
              </a:solidFill>
            </a:endParaRPr>
          </a:p>
        </p:txBody>
      </p:sp>
    </p:spTree>
    <p:custDataLst>
      <p:tags r:id="rId1"/>
    </p:custDataLst>
    <p:extLst>
      <p:ext uri="{BB962C8B-B14F-4D97-AF65-F5344CB8AC3E}">
        <p14:creationId xmlns:p14="http://schemas.microsoft.com/office/powerpoint/2010/main" val="746525769"/>
      </p:ext>
    </p:extLst>
  </p:cSld>
  <p:clrMapOvr>
    <a:masterClrMapping/>
  </p:clrMapOvr>
  <mc:AlternateContent xmlns:mc="http://schemas.openxmlformats.org/markup-compatibility/2006">
    <mc:Choice xmlns:p14="http://schemas.microsoft.com/office/powerpoint/2010/main" Requires="p14">
      <p:transition spd="slow" p14:dur="2000" advTm="13975"/>
    </mc:Choice>
    <mc:Fallback>
      <p:transition spd="slow" advTm="13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22" presetClass="entr" presetSubtype="8"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par>
                                <p:cTn id="25" presetID="22" presetClass="entr" presetSubtype="8"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par>
                                <p:cTn id="28" presetID="22" presetClass="entr" presetSubtype="8"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9"/>
                                        </p:tgtEl>
                                      </p:cBhvr>
                                    </p:animEffect>
                                    <p:set>
                                      <p:cBhvr>
                                        <p:cTn id="60" dur="1" fill="hold">
                                          <p:stCondLst>
                                            <p:cond delay="499"/>
                                          </p:stCondLst>
                                        </p:cTn>
                                        <p:tgtEl>
                                          <p:spTgt spid="2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0" presetClass="path" presetSubtype="0" fill="hold" grpId="1" nodeType="clickEffect">
                                  <p:stCondLst>
                                    <p:cond delay="0"/>
                                  </p:stCondLst>
                                  <p:childTnLst>
                                    <p:animMotion origin="layout" path="M 0 0 L 0 -0.30672 " pathEditMode="relative" ptsTypes="AA">
                                      <p:cBhvr>
                                        <p:cTn id="72" dur="500" fill="hold"/>
                                        <p:tgtEl>
                                          <p:spTgt spid="32"/>
                                        </p:tgtEl>
                                        <p:attrNameLst>
                                          <p:attrName>ppt_x</p:attrName>
                                          <p:attrName>ppt_y</p:attrName>
                                        </p:attrNameLst>
                                      </p:cBhvr>
                                    </p:animMotion>
                                  </p:childTnLst>
                                </p:cTn>
                              </p:par>
                              <p:par>
                                <p:cTn id="73" presetID="0" presetClass="path" presetSubtype="0" fill="hold" grpId="1" nodeType="withEffect">
                                  <p:stCondLst>
                                    <p:cond delay="0"/>
                                  </p:stCondLst>
                                  <p:childTnLst>
                                    <p:animMotion origin="layout" path="M 0 0 L 0 -0.30672 " pathEditMode="relative" ptsTypes="AA">
                                      <p:cBhvr>
                                        <p:cTn id="74" dur="500" fill="hold"/>
                                        <p:tgtEl>
                                          <p:spTgt spid="8"/>
                                        </p:tgtEl>
                                        <p:attrNameLst>
                                          <p:attrName>ppt_x</p:attrName>
                                          <p:attrName>ppt_y</p:attrName>
                                        </p:attrNameLst>
                                      </p:cBhvr>
                                    </p:animMotion>
                                  </p:childTnLst>
                                </p:cTn>
                              </p:par>
                              <p:par>
                                <p:cTn id="75" presetID="0" presetClass="path" presetSubtype="0" fill="hold" grpId="1" nodeType="withEffect">
                                  <p:stCondLst>
                                    <p:cond delay="0"/>
                                  </p:stCondLst>
                                  <p:childTnLst>
                                    <p:animMotion origin="layout" path="M 0 0 L 0 -0.30672 " pathEditMode="relative" ptsTypes="AA">
                                      <p:cBhvr>
                                        <p:cTn id="76" dur="500" fill="hold"/>
                                        <p:tgtEl>
                                          <p:spTgt spid="9"/>
                                        </p:tgtEl>
                                        <p:attrNameLst>
                                          <p:attrName>ppt_x</p:attrName>
                                          <p:attrName>ppt_y</p:attrName>
                                        </p:attrNameLst>
                                      </p:cBhvr>
                                    </p:animMotion>
                                  </p:childTnLst>
                                </p:cTn>
                              </p:par>
                              <p:par>
                                <p:cTn id="77" presetID="0" presetClass="path" presetSubtype="0" fill="hold" grpId="1" nodeType="withEffect">
                                  <p:stCondLst>
                                    <p:cond delay="0"/>
                                  </p:stCondLst>
                                  <p:childTnLst>
                                    <p:animMotion origin="layout" path="M 0 0 L 0 -0.30672 " pathEditMode="relative" ptsTypes="AA">
                                      <p:cBhvr>
                                        <p:cTn id="78" dur="500" fill="hold"/>
                                        <p:tgtEl>
                                          <p:spTgt spid="10"/>
                                        </p:tgtEl>
                                        <p:attrNameLst>
                                          <p:attrName>ppt_x</p:attrName>
                                          <p:attrName>ppt_y</p:attrName>
                                        </p:attrNameLst>
                                      </p:cBhvr>
                                    </p:animMotion>
                                  </p:childTnLst>
                                </p:cTn>
                              </p:par>
                              <p:par>
                                <p:cTn id="79" presetID="0" presetClass="path" presetSubtype="0" fill="hold" grpId="1" nodeType="withEffect">
                                  <p:stCondLst>
                                    <p:cond delay="0"/>
                                  </p:stCondLst>
                                  <p:childTnLst>
                                    <p:animMotion origin="layout" path="M 0 0 L 0 -0.30672 " pathEditMode="relative" ptsTypes="AA">
                                      <p:cBhvr>
                                        <p:cTn id="80" dur="500" fill="hold"/>
                                        <p:tgtEl>
                                          <p:spTgt spid="11"/>
                                        </p:tgtEl>
                                        <p:attrNameLst>
                                          <p:attrName>ppt_x</p:attrName>
                                          <p:attrName>ppt_y</p:attrName>
                                        </p:attrNameLst>
                                      </p:cBhvr>
                                    </p:animMotion>
                                  </p:childTnLst>
                                </p:cTn>
                              </p:par>
                              <p:par>
                                <p:cTn id="81" presetID="0" presetClass="path" presetSubtype="0" fill="hold" grpId="1" nodeType="withEffect">
                                  <p:stCondLst>
                                    <p:cond delay="0"/>
                                  </p:stCondLst>
                                  <p:childTnLst>
                                    <p:animMotion origin="layout" path="M 0 0 L 0 -0.30672 " pathEditMode="relative" ptsTypes="AA">
                                      <p:cBhvr>
                                        <p:cTn id="82" dur="500" fill="hold"/>
                                        <p:tgtEl>
                                          <p:spTgt spid="13"/>
                                        </p:tgtEl>
                                        <p:attrNameLst>
                                          <p:attrName>ppt_x</p:attrName>
                                          <p:attrName>ppt_y</p:attrName>
                                        </p:attrNameLst>
                                      </p:cBhvr>
                                    </p:animMotion>
                                  </p:childTnLst>
                                </p:cTn>
                              </p:par>
                              <p:par>
                                <p:cTn id="83" presetID="0" presetClass="path" presetSubtype="0" fill="hold" grpId="1" nodeType="withEffect">
                                  <p:stCondLst>
                                    <p:cond delay="0"/>
                                  </p:stCondLst>
                                  <p:childTnLst>
                                    <p:animMotion origin="layout" path="M 0 0 L 0 -0.30672 " pathEditMode="relative" ptsTypes="AA">
                                      <p:cBhvr>
                                        <p:cTn id="84" dur="500" fill="hold"/>
                                        <p:tgtEl>
                                          <p:spTgt spid="34"/>
                                        </p:tgtEl>
                                        <p:attrNameLst>
                                          <p:attrName>ppt_x</p:attrName>
                                          <p:attrName>ppt_y</p:attrName>
                                        </p:attrNameLst>
                                      </p:cBhvr>
                                    </p:animMotion>
                                  </p:childTnLst>
                                </p:cTn>
                              </p:par>
                              <p:par>
                                <p:cTn id="85" presetID="0" presetClass="path" presetSubtype="0" fill="hold" grpId="1" nodeType="withEffect">
                                  <p:stCondLst>
                                    <p:cond delay="0"/>
                                  </p:stCondLst>
                                  <p:childTnLst>
                                    <p:animMotion origin="layout" path="M 0 0 L 0 -0.30672 " pathEditMode="relative" ptsTypes="AA">
                                      <p:cBhvr>
                                        <p:cTn id="86" dur="500" fill="hold"/>
                                        <p:tgtEl>
                                          <p:spTgt spid="14"/>
                                        </p:tgtEl>
                                        <p:attrNameLst>
                                          <p:attrName>ppt_x</p:attrName>
                                          <p:attrName>ppt_y</p:attrName>
                                        </p:attrNameLst>
                                      </p:cBhvr>
                                    </p:animMotion>
                                  </p:childTnLst>
                                </p:cTn>
                              </p:par>
                              <p:par>
                                <p:cTn id="87" presetID="0" presetClass="path" presetSubtype="0" fill="hold" grpId="1" nodeType="withEffect">
                                  <p:stCondLst>
                                    <p:cond delay="0"/>
                                  </p:stCondLst>
                                  <p:childTnLst>
                                    <p:animMotion origin="layout" path="M 0 0 L 0 -0.30672 " pathEditMode="relative" ptsTypes="AA">
                                      <p:cBhvr>
                                        <p:cTn id="88" dur="5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P spid="15" grpId="0" animBg="1"/>
      <p:bldP spid="15" grpId="1" animBg="1"/>
      <p:bldP spid="32" grpId="0" animBg="1"/>
      <p:bldP spid="32" grpId="1" animBg="1"/>
      <p:bldP spid="34" grpId="0" animBg="1"/>
      <p:bldP spid="3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p:cNvCxnSpPr/>
          <p:nvPr/>
        </p:nvCxnSpPr>
        <p:spPr>
          <a:xfrm>
            <a:off x="797442" y="3625702"/>
            <a:ext cx="10558130" cy="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ltLang="zh-CN" dirty="0"/>
              <a:t>Storing all packets is too heavy</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12</a:t>
            </a:fld>
            <a:endParaRPr lang="en-US"/>
          </a:p>
        </p:txBody>
      </p:sp>
      <p:pic>
        <p:nvPicPr>
          <p:cNvPr id="5"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23" y="5428731"/>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1481" y="5428731"/>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5692350" y="1721220"/>
            <a:ext cx="807299" cy="1081947"/>
          </a:xfrm>
          <a:prstGeom prst="rect">
            <a:avLst/>
          </a:prstGeom>
        </p:spPr>
      </p:pic>
      <p:sp>
        <p:nvSpPr>
          <p:cNvPr id="30" name="Rectangle 29"/>
          <p:cNvSpPr/>
          <p:nvPr/>
        </p:nvSpPr>
        <p:spPr>
          <a:xfrm>
            <a:off x="7955920" y="2161766"/>
            <a:ext cx="523982" cy="268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Rectangle 30"/>
          <p:cNvSpPr/>
          <p:nvPr/>
        </p:nvSpPr>
        <p:spPr>
          <a:xfrm>
            <a:off x="7955920" y="2565495"/>
            <a:ext cx="523982" cy="268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955920" y="2969225"/>
            <a:ext cx="523982" cy="268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Rectangle 34"/>
          <p:cNvSpPr/>
          <p:nvPr/>
        </p:nvSpPr>
        <p:spPr>
          <a:xfrm>
            <a:off x="7760711" y="1665521"/>
            <a:ext cx="914400" cy="162054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552974" y="1756250"/>
            <a:ext cx="523982" cy="268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Rectangle 36"/>
          <p:cNvSpPr/>
          <p:nvPr/>
        </p:nvSpPr>
        <p:spPr>
          <a:xfrm>
            <a:off x="3552974" y="2159979"/>
            <a:ext cx="523982" cy="268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Rectangle 37"/>
          <p:cNvSpPr/>
          <p:nvPr/>
        </p:nvSpPr>
        <p:spPr>
          <a:xfrm>
            <a:off x="3552974" y="2563708"/>
            <a:ext cx="523982" cy="268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552974" y="2967438"/>
            <a:ext cx="523982" cy="268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Rectangle 39"/>
          <p:cNvSpPr/>
          <p:nvPr/>
        </p:nvSpPr>
        <p:spPr>
          <a:xfrm>
            <a:off x="3365234" y="1663734"/>
            <a:ext cx="914400" cy="162054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7995155" y="2039437"/>
            <a:ext cx="445511" cy="4455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599678" y="2064035"/>
            <a:ext cx="445511" cy="4455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21286" y="2491054"/>
            <a:ext cx="445511" cy="4455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06230" y="2490161"/>
            <a:ext cx="445511" cy="4455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013397" y="2879180"/>
            <a:ext cx="445511" cy="4455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628654" y="2865849"/>
            <a:ext cx="445511" cy="4455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Cloud Callout 50"/>
          <p:cNvSpPr/>
          <p:nvPr/>
        </p:nvSpPr>
        <p:spPr>
          <a:xfrm>
            <a:off x="4024589" y="3688601"/>
            <a:ext cx="5483943" cy="1634070"/>
          </a:xfrm>
          <a:prstGeom prst="cloudCallout">
            <a:avLst>
              <a:gd name="adj1" fmla="val -41498"/>
              <a:gd name="adj2" fmla="val -85009"/>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r>
              <a:rPr lang="en-US" sz="2400" dirty="0" smtClean="0"/>
              <a:t>Capture:  O(#loss)</a:t>
            </a:r>
          </a:p>
          <a:p>
            <a:r>
              <a:rPr lang="en-US" sz="2400" dirty="0"/>
              <a:t>Memory: O(#packet</a:t>
            </a:r>
            <a:r>
              <a:rPr lang="en-US" sz="2400" dirty="0" smtClean="0"/>
              <a:t>)</a:t>
            </a:r>
            <a:endParaRPr lang="en-US" sz="2400" dirty="0"/>
          </a:p>
        </p:txBody>
      </p:sp>
      <p:grpSp>
        <p:nvGrpSpPr>
          <p:cNvPr id="55" name="Group 54"/>
          <p:cNvGrpSpPr/>
          <p:nvPr/>
        </p:nvGrpSpPr>
        <p:grpSpPr>
          <a:xfrm>
            <a:off x="5932968" y="4120100"/>
            <a:ext cx="3441944" cy="584775"/>
            <a:chOff x="5837274" y="505658"/>
            <a:chExt cx="3441944" cy="584775"/>
          </a:xfrm>
        </p:grpSpPr>
        <p:sp>
          <p:nvSpPr>
            <p:cNvPr id="52" name="TextBox 51"/>
            <p:cNvSpPr txBox="1"/>
            <p:nvPr/>
          </p:nvSpPr>
          <p:spPr>
            <a:xfrm>
              <a:off x="7220641" y="505658"/>
              <a:ext cx="2058577" cy="584775"/>
            </a:xfrm>
            <a:prstGeom prst="rect">
              <a:avLst/>
            </a:prstGeom>
            <a:noFill/>
          </p:spPr>
          <p:txBody>
            <a:bodyPr wrap="none" rtlCol="0">
              <a:spAutoFit/>
            </a:bodyPr>
            <a:lstStyle/>
            <a:p>
              <a:r>
                <a:rPr lang="en-US" sz="2400" dirty="0" smtClean="0"/>
                <a:t>= </a:t>
              </a:r>
              <a:r>
                <a:rPr lang="en-US" sz="3200" dirty="0" smtClean="0"/>
                <a:t>10</a:t>
              </a:r>
              <a:r>
                <a:rPr lang="en-US" sz="4400" baseline="30000" dirty="0" smtClean="0"/>
                <a:t>-5</a:t>
              </a:r>
              <a:r>
                <a:rPr lang="en-US" sz="3200" dirty="0" smtClean="0"/>
                <a:t>~10</a:t>
              </a:r>
              <a:r>
                <a:rPr lang="en-US" sz="4400" baseline="30000" dirty="0" smtClean="0"/>
                <a:t>-4</a:t>
              </a:r>
              <a:endParaRPr lang="en-US" sz="3200" baseline="30000" dirty="0"/>
            </a:p>
          </p:txBody>
        </p:sp>
        <p:cxnSp>
          <p:nvCxnSpPr>
            <p:cNvPr id="54" name="Straight Connector 53"/>
            <p:cNvCxnSpPr/>
            <p:nvPr/>
          </p:nvCxnSpPr>
          <p:spPr>
            <a:xfrm>
              <a:off x="5837274" y="863912"/>
              <a:ext cx="14177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684027" y="2437036"/>
            <a:ext cx="1304011" cy="461665"/>
          </a:xfrm>
          <a:prstGeom prst="rect">
            <a:avLst/>
          </a:prstGeom>
          <a:noFill/>
        </p:spPr>
        <p:txBody>
          <a:bodyPr wrap="none" rtlCol="0">
            <a:spAutoFit/>
          </a:bodyPr>
          <a:lstStyle/>
          <a:p>
            <a:r>
              <a:rPr lang="en-US" sz="2400" dirty="0" smtClean="0">
                <a:solidFill>
                  <a:schemeClr val="bg1">
                    <a:lumMod val="50000"/>
                  </a:schemeClr>
                </a:solidFill>
              </a:rPr>
              <a:t>Collector</a:t>
            </a:r>
            <a:endParaRPr lang="en-US" sz="2400" dirty="0">
              <a:solidFill>
                <a:schemeClr val="bg1">
                  <a:lumMod val="50000"/>
                </a:schemeClr>
              </a:solidFill>
            </a:endParaRPr>
          </a:p>
        </p:txBody>
      </p:sp>
      <p:sp>
        <p:nvSpPr>
          <p:cNvPr id="59" name="TextBox 58"/>
          <p:cNvSpPr txBox="1"/>
          <p:nvPr/>
        </p:nvSpPr>
        <p:spPr>
          <a:xfrm>
            <a:off x="684027" y="5197898"/>
            <a:ext cx="1278170" cy="461665"/>
          </a:xfrm>
          <a:prstGeom prst="rect">
            <a:avLst/>
          </a:prstGeom>
          <a:noFill/>
        </p:spPr>
        <p:txBody>
          <a:bodyPr wrap="none" rtlCol="0">
            <a:spAutoFit/>
          </a:bodyPr>
          <a:lstStyle/>
          <a:p>
            <a:r>
              <a:rPr lang="en-US" sz="2400" dirty="0">
                <a:solidFill>
                  <a:schemeClr val="bg1">
                    <a:lumMod val="50000"/>
                  </a:schemeClr>
                </a:solidFill>
              </a:rPr>
              <a:t>S</a:t>
            </a:r>
            <a:r>
              <a:rPr lang="en-US" sz="2400" dirty="0" smtClean="0">
                <a:solidFill>
                  <a:schemeClr val="bg1">
                    <a:lumMod val="50000"/>
                  </a:schemeClr>
                </a:solidFill>
              </a:rPr>
              <a:t>witches</a:t>
            </a:r>
            <a:endParaRPr lang="en-US" sz="2400" dirty="0">
              <a:solidFill>
                <a:schemeClr val="bg1">
                  <a:lumMod val="50000"/>
                </a:schemeClr>
              </a:solidFill>
            </a:endParaRPr>
          </a:p>
        </p:txBody>
      </p:sp>
    </p:spTree>
    <p:custDataLst>
      <p:tags r:id="rId1"/>
    </p:custDataLst>
    <p:extLst>
      <p:ext uri="{BB962C8B-B14F-4D97-AF65-F5344CB8AC3E}">
        <p14:creationId xmlns:p14="http://schemas.microsoft.com/office/powerpoint/2010/main" val="391439885"/>
      </p:ext>
    </p:extLst>
  </p:cSld>
  <p:clrMapOvr>
    <a:masterClrMapping/>
  </p:clrMapOvr>
  <mc:AlternateContent xmlns:mc="http://schemas.openxmlformats.org/markup-compatibility/2006">
    <mc:Choice xmlns:p14="http://schemas.microsoft.com/office/powerpoint/2010/main" Requires="p14">
      <p:transition spd="slow" p14:dur="2000" advTm="42192"/>
    </mc:Choice>
    <mc:Fallback>
      <p:transition spd="slow" advTm="42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30"/>
                                        </p:tgtEl>
                                      </p:cBhvr>
                                    </p:animEffect>
                                    <p:set>
                                      <p:cBhvr>
                                        <p:cTn id="15" dur="1" fill="hold">
                                          <p:stCondLst>
                                            <p:cond delay="499"/>
                                          </p:stCondLst>
                                        </p:cTn>
                                        <p:tgtEl>
                                          <p:spTgt spid="30"/>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46"/>
                                        </p:tgtEl>
                                      </p:cBhvr>
                                    </p:animEffect>
                                    <p:set>
                                      <p:cBhvr>
                                        <p:cTn id="24" dur="1" fill="hold">
                                          <p:stCondLst>
                                            <p:cond delay="499"/>
                                          </p:stCondLst>
                                        </p:cTn>
                                        <p:tgtEl>
                                          <p:spTgt spid="46"/>
                                        </p:tgtEl>
                                        <p:attrNameLst>
                                          <p:attrName>style.visibility</p:attrName>
                                        </p:attrNameLst>
                                      </p:cBhvr>
                                      <p:to>
                                        <p:strVal val="hidden"/>
                                      </p:to>
                                    </p:se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par>
                          <p:cTn id="33" fill="hold">
                            <p:stCondLst>
                              <p:cond delay="2500"/>
                            </p:stCondLst>
                            <p:childTnLst>
                              <p:par>
                                <p:cTn id="34" presetID="10" presetClass="exit" presetSubtype="0" fill="hold" grpId="0" nodeType="afterEffect">
                                  <p:stCondLst>
                                    <p:cond delay="0"/>
                                  </p:stCondLst>
                                  <p:childTnLst>
                                    <p:animEffect transition="out" filter="fade">
                                      <p:cBhvr>
                                        <p:cTn id="35" dur="500"/>
                                        <p:tgtEl>
                                          <p:spTgt spid="31"/>
                                        </p:tgtEl>
                                      </p:cBhvr>
                                    </p:animEffect>
                                    <p:set>
                                      <p:cBhvr>
                                        <p:cTn id="36" dur="1" fill="hold">
                                          <p:stCondLst>
                                            <p:cond delay="499"/>
                                          </p:stCondLst>
                                        </p:cTn>
                                        <p:tgtEl>
                                          <p:spTgt spid="3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38"/>
                                        </p:tgtEl>
                                      </p:cBhvr>
                                    </p:animEffect>
                                    <p:set>
                                      <p:cBhvr>
                                        <p:cTn id="39" dur="1" fill="hold">
                                          <p:stCondLst>
                                            <p:cond delay="499"/>
                                          </p:stCondLst>
                                        </p:cTn>
                                        <p:tgtEl>
                                          <p:spTgt spid="38"/>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47"/>
                                        </p:tgtEl>
                                      </p:cBhvr>
                                    </p:animEffect>
                                    <p:set>
                                      <p:cBhvr>
                                        <p:cTn id="42" dur="1" fill="hold">
                                          <p:stCondLst>
                                            <p:cond delay="499"/>
                                          </p:stCondLst>
                                        </p:cTn>
                                        <p:tgtEl>
                                          <p:spTgt spid="47"/>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3000"/>
                            </p:stCondLst>
                            <p:childTnLst>
                              <p:par>
                                <p:cTn id="47" presetID="22" presetClass="entr" presetSubtype="8" fill="hold"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left)">
                                      <p:cBhvr>
                                        <p:cTn id="49" dur="500"/>
                                        <p:tgtEl>
                                          <p:spTgt spid="49"/>
                                        </p:tgtEl>
                                      </p:cBhvr>
                                    </p:animEffect>
                                  </p:childTnLst>
                                </p:cTn>
                              </p:par>
                            </p:childTnLst>
                          </p:cTn>
                        </p:par>
                        <p:par>
                          <p:cTn id="50" fill="hold">
                            <p:stCondLst>
                              <p:cond delay="3500"/>
                            </p:stCondLst>
                            <p:childTnLst>
                              <p:par>
                                <p:cTn id="51" presetID="22" presetClass="entr" presetSubtype="8" fill="hold"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left)">
                                      <p:cBhvr>
                                        <p:cTn id="53" dur="500"/>
                                        <p:tgtEl>
                                          <p:spTgt spid="50"/>
                                        </p:tgtEl>
                                      </p:cBhvr>
                                    </p:animEffect>
                                  </p:childTnLst>
                                </p:cTn>
                              </p:par>
                            </p:childTnLst>
                          </p:cTn>
                        </p:par>
                        <p:par>
                          <p:cTn id="54" fill="hold">
                            <p:stCondLst>
                              <p:cond delay="4000"/>
                            </p:stCondLst>
                            <p:childTnLst>
                              <p:par>
                                <p:cTn id="55" presetID="10" presetClass="exit" presetSubtype="0" fill="hold" grpId="0" nodeType="afterEffect">
                                  <p:stCondLst>
                                    <p:cond delay="0"/>
                                  </p:stCondLst>
                                  <p:childTnLst>
                                    <p:animEffect transition="out" filter="fade">
                                      <p:cBhvr>
                                        <p:cTn id="56" dur="500"/>
                                        <p:tgtEl>
                                          <p:spTgt spid="33"/>
                                        </p:tgtEl>
                                      </p:cBhvr>
                                    </p:animEffect>
                                    <p:set>
                                      <p:cBhvr>
                                        <p:cTn id="57" dur="1" fill="hold">
                                          <p:stCondLst>
                                            <p:cond delay="499"/>
                                          </p:stCondLst>
                                        </p:cTn>
                                        <p:tgtEl>
                                          <p:spTgt spid="33"/>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39"/>
                                        </p:tgtEl>
                                      </p:cBhvr>
                                    </p:animEffect>
                                    <p:set>
                                      <p:cBhvr>
                                        <p:cTn id="60" dur="1" fill="hold">
                                          <p:stCondLst>
                                            <p:cond delay="499"/>
                                          </p:stCondLst>
                                        </p:cTn>
                                        <p:tgtEl>
                                          <p:spTgt spid="3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49"/>
                                        </p:tgtEl>
                                      </p:cBhvr>
                                    </p:animEffect>
                                    <p:set>
                                      <p:cBhvr>
                                        <p:cTn id="63" dur="1" fill="hold">
                                          <p:stCondLst>
                                            <p:cond delay="499"/>
                                          </p:stCondLst>
                                        </p:cTn>
                                        <p:tgtEl>
                                          <p:spTgt spid="49"/>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0"/>
                                        </p:tgtEl>
                                      </p:cBhvr>
                                    </p:animEffect>
                                    <p:set>
                                      <p:cBhvr>
                                        <p:cTn id="66" dur="1" fill="hold">
                                          <p:stCondLst>
                                            <p:cond delay="499"/>
                                          </p:stCondLst>
                                        </p:cTn>
                                        <p:tgtEl>
                                          <p:spTgt spid="5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wipe(left)">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51"/>
                                        </p:tgtEl>
                                      </p:cBhvr>
                                    </p:animEffect>
                                    <p:set>
                                      <p:cBhvr>
                                        <p:cTn id="81" dur="1" fill="hold">
                                          <p:stCondLst>
                                            <p:cond delay="499"/>
                                          </p:stCondLst>
                                        </p:cTn>
                                        <p:tgtEl>
                                          <p:spTgt spid="5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7" grpId="0" animBg="1"/>
      <p:bldP spid="38" grpId="0" animBg="1"/>
      <p:bldP spid="39" grpId="0" animBg="1"/>
      <p:bldP spid="51" grpId="0" animBg="1"/>
      <p:bldP spid="5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Solution: put all packets in a small memory</a:t>
            </a:r>
            <a:endParaRPr lang="en-US" dirty="0"/>
          </a:p>
        </p:txBody>
      </p:sp>
      <p:sp>
        <p:nvSpPr>
          <p:cNvPr id="3" name="Content Placeholder 2"/>
          <p:cNvSpPr>
            <a:spLocks noGrp="1"/>
          </p:cNvSpPr>
          <p:nvPr>
            <p:ph idx="1"/>
          </p:nvPr>
        </p:nvSpPr>
        <p:spPr/>
        <p:txBody>
          <a:bodyPr/>
          <a:lstStyle/>
          <a:p>
            <a:r>
              <a:rPr lang="en-US" altLang="zh-CN" dirty="0" smtClean="0"/>
              <a:t>View</a:t>
            </a:r>
            <a:r>
              <a:rPr lang="zh-CN" altLang="en-US" dirty="0" smtClean="0"/>
              <a:t> </a:t>
            </a:r>
            <a:r>
              <a:rPr lang="en-US" altLang="zh-CN" dirty="0" smtClean="0"/>
              <a:t>the</a:t>
            </a:r>
            <a:r>
              <a:rPr lang="zh-CN" altLang="en-US" dirty="0" smtClean="0"/>
              <a:t> </a:t>
            </a:r>
            <a:r>
              <a:rPr lang="en-US" altLang="zh-CN" dirty="0" smtClean="0"/>
              <a:t>problem</a:t>
            </a:r>
            <a:r>
              <a:rPr lang="zh-CN" altLang="en-US" dirty="0" smtClean="0"/>
              <a:t> </a:t>
            </a:r>
            <a:r>
              <a:rPr lang="en-US" altLang="zh-CN" dirty="0" smtClean="0"/>
              <a:t>as</a:t>
            </a:r>
            <a:r>
              <a:rPr lang="zh-CN" altLang="en-US" dirty="0" smtClean="0"/>
              <a:t> </a:t>
            </a:r>
            <a:r>
              <a:rPr lang="en-US" altLang="zh-CN" dirty="0" smtClean="0"/>
              <a:t>set</a:t>
            </a:r>
            <a:r>
              <a:rPr lang="zh-CN" altLang="en-US" dirty="0" smtClean="0"/>
              <a:t> </a:t>
            </a:r>
            <a:r>
              <a:rPr lang="en-US" altLang="zh-CN" dirty="0" smtClean="0"/>
              <a:t>difference</a:t>
            </a:r>
          </a:p>
          <a:p>
            <a:pPr lvl="1"/>
            <a:r>
              <a:rPr lang="en-US" altLang="zh-CN" dirty="0" smtClean="0"/>
              <a:t>Can be solved using O(#loss) memory</a:t>
            </a:r>
          </a:p>
          <a:p>
            <a:pPr lvl="1"/>
            <a:r>
              <a:rPr lang="en-US" altLang="zh-CN" dirty="0" smtClean="0"/>
              <a:t>Unique packet</a:t>
            </a:r>
            <a:r>
              <a:rPr lang="zh-CN" altLang="en-US" dirty="0" smtClean="0"/>
              <a:t> </a:t>
            </a:r>
            <a:r>
              <a:rPr lang="en-US" altLang="zh-CN" dirty="0"/>
              <a:t>ID</a:t>
            </a:r>
            <a:r>
              <a:rPr lang="zh-CN" altLang="en-US" dirty="0"/>
              <a:t> </a:t>
            </a:r>
            <a:r>
              <a:rPr lang="en-US" altLang="zh-CN" dirty="0"/>
              <a:t>=</a:t>
            </a:r>
            <a:r>
              <a:rPr lang="zh-CN" altLang="en-US" dirty="0"/>
              <a:t> </a:t>
            </a:r>
            <a:r>
              <a:rPr lang="en-US" altLang="zh-CN" dirty="0"/>
              <a:t>&lt;5-tuple,</a:t>
            </a:r>
            <a:r>
              <a:rPr lang="zh-CN" altLang="en-US" dirty="0"/>
              <a:t> </a:t>
            </a:r>
            <a:r>
              <a:rPr lang="en-US" altLang="zh-CN" dirty="0" err="1" smtClean="0"/>
              <a:t>IP_Identification</a:t>
            </a:r>
            <a:r>
              <a:rPr lang="en-US" altLang="zh-CN" dirty="0" smtClean="0"/>
              <a:t>&gt;</a:t>
            </a:r>
          </a:p>
          <a:p>
            <a:r>
              <a:rPr lang="en-US" altLang="zh-CN" dirty="0" smtClean="0"/>
              <a:t>Mix all packets in the small memory</a:t>
            </a:r>
            <a:r>
              <a:rPr lang="zh-CN" altLang="en-US" dirty="0" smtClean="0"/>
              <a:t> </a:t>
            </a:r>
            <a:r>
              <a:rPr lang="en-US" altLang="zh-CN" dirty="0" smtClean="0"/>
              <a:t>at</a:t>
            </a:r>
            <a:r>
              <a:rPr lang="zh-CN" altLang="en-US" dirty="0" smtClean="0"/>
              <a:t> </a:t>
            </a:r>
            <a:r>
              <a:rPr lang="en-US" altLang="zh-CN" dirty="0" smtClean="0"/>
              <a:t>each</a:t>
            </a:r>
            <a:r>
              <a:rPr lang="zh-CN" altLang="en-US" dirty="0" smtClean="0"/>
              <a:t> </a:t>
            </a:r>
            <a:r>
              <a:rPr lang="en-US" altLang="zh-CN" dirty="0" smtClean="0"/>
              <a:t>switch</a:t>
            </a:r>
            <a:endParaRPr lang="en-US" altLang="zh-CN" dirty="0"/>
          </a:p>
          <a:p>
            <a:r>
              <a:rPr lang="en-US" altLang="zh-CN" dirty="0" smtClean="0"/>
              <a:t>Collector subtracts </a:t>
            </a:r>
            <a:r>
              <a:rPr lang="en-US" altLang="zh-CN" dirty="0" smtClean="0"/>
              <a:t>two</a:t>
            </a:r>
            <a:r>
              <a:rPr lang="zh-CN" altLang="en-US" dirty="0" smtClean="0"/>
              <a:t> </a:t>
            </a:r>
            <a:r>
              <a:rPr lang="en-US" altLang="zh-CN" dirty="0" smtClean="0"/>
              <a:t>sets,</a:t>
            </a:r>
            <a:r>
              <a:rPr lang="zh-CN" altLang="en-US" dirty="0" smtClean="0"/>
              <a:t> </a:t>
            </a:r>
            <a:r>
              <a:rPr lang="en-US" altLang="zh-CN" dirty="0" smtClean="0"/>
              <a:t>same</a:t>
            </a:r>
            <a:r>
              <a:rPr lang="zh-CN" altLang="en-US" dirty="0" smtClean="0"/>
              <a:t> </a:t>
            </a:r>
            <a:r>
              <a:rPr lang="en-US" altLang="zh-CN" dirty="0" smtClean="0"/>
              <a:t>packets</a:t>
            </a:r>
            <a:r>
              <a:rPr lang="zh-CN" altLang="en-US" dirty="0" smtClean="0"/>
              <a:t> </a:t>
            </a:r>
            <a:r>
              <a:rPr lang="en-US" altLang="zh-CN" dirty="0" smtClean="0"/>
              <a:t>cancel</a:t>
            </a:r>
            <a:r>
              <a:rPr lang="zh-CN" altLang="en-US" dirty="0" smtClean="0"/>
              <a:t> </a:t>
            </a:r>
            <a:r>
              <a:rPr lang="en-US" altLang="zh-CN" dirty="0" smtClean="0"/>
              <a:t>out</a:t>
            </a:r>
          </a:p>
        </p:txBody>
      </p:sp>
      <p:sp>
        <p:nvSpPr>
          <p:cNvPr id="4" name="Slide Number Placeholder 3"/>
          <p:cNvSpPr>
            <a:spLocks noGrp="1"/>
          </p:cNvSpPr>
          <p:nvPr>
            <p:ph type="sldNum" sz="quarter" idx="12"/>
          </p:nvPr>
        </p:nvSpPr>
        <p:spPr/>
        <p:txBody>
          <a:bodyPr/>
          <a:lstStyle/>
          <a:p>
            <a:fld id="{7904A8AC-C669-244C-953E-6C477326AD58}" type="slidenum">
              <a:rPr lang="en-US" smtClean="0"/>
              <a:t>13</a:t>
            </a:fld>
            <a:endParaRPr lang="en-US"/>
          </a:p>
        </p:txBody>
      </p:sp>
    </p:spTree>
    <p:extLst>
      <p:ext uri="{BB962C8B-B14F-4D97-AF65-F5344CB8AC3E}">
        <p14:creationId xmlns:p14="http://schemas.microsoft.com/office/powerpoint/2010/main" val="471620057"/>
      </p:ext>
    </p:extLst>
  </p:cSld>
  <p:clrMapOvr>
    <a:masterClrMapping/>
  </p:clrMapOvr>
  <mc:AlternateContent xmlns:mc="http://schemas.openxmlformats.org/markup-compatibility/2006">
    <mc:Choice xmlns:p14="http://schemas.microsoft.com/office/powerpoint/2010/main" Requires="p14">
      <p:transition spd="slow" p14:dur="2000" advTm="58617"/>
    </mc:Choice>
    <mc:Fallback>
      <p:transition spd="slow" advTm="58617"/>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Invertible Bloom Filter: multiple hashes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14</a:t>
            </a:fld>
            <a:endParaRPr lang="en-US"/>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H1</a:t>
            </a:r>
            <a:endParaRPr lang="en-US" sz="2400" dirty="0"/>
          </a:p>
        </p:txBody>
      </p:sp>
      <p:graphicFrame>
        <p:nvGraphicFramePr>
          <p:cNvPr id="6" name="Table 5"/>
          <p:cNvGraphicFramePr/>
          <p:nvPr>
            <p:extLst>
              <p:ext uri="{D42A27DB-BD31-4B8C-83A1-F6EECF244321}">
                <p14:modId xmlns:p14="http://schemas.microsoft.com/office/powerpoint/2010/main" val="1219889122"/>
              </p:ext>
            </p:extLst>
          </p:nvPr>
        </p:nvGraphicFramePr>
        <p:xfrm>
          <a:off x="1968134" y="390558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r>
            </a:tbl>
          </a:graphicData>
        </a:graphic>
      </p:graphicFrame>
      <p:sp>
        <p:nvSpPr>
          <p:cNvPr id="7" name="CustomShape 3"/>
          <p:cNvSpPr/>
          <p:nvPr/>
        </p:nvSpPr>
        <p:spPr>
          <a:xfrm>
            <a:off x="5515361" y="1842128"/>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H2</a:t>
            </a:r>
            <a:endParaRPr lang="en-US" sz="2400" dirty="0"/>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H3</a:t>
            </a:r>
            <a:endParaRPr lang="en-US" sz="2400" dirty="0"/>
          </a:p>
        </p:txBody>
      </p:sp>
      <p:cxnSp>
        <p:nvCxnSpPr>
          <p:cNvPr id="11" name="Straight Arrow Connector 10"/>
          <p:cNvCxnSpPr>
            <a:stCxn id="7" idx="2"/>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flipH="1">
            <a:off x="3611105" y="3094946"/>
            <a:ext cx="761216"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p:cNvCxnSpPr>
          <p:nvPr/>
        </p:nvCxnSpPr>
        <p:spPr>
          <a:xfrm flipH="1">
            <a:off x="6988629" y="3094946"/>
            <a:ext cx="405406" cy="8106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5946" y="6444343"/>
            <a:ext cx="3804375" cy="369332"/>
          </a:xfrm>
          <a:prstGeom prst="rect">
            <a:avLst/>
          </a:prstGeom>
          <a:noFill/>
        </p:spPr>
        <p:txBody>
          <a:bodyPr wrap="none" rtlCol="0">
            <a:spAutoFit/>
          </a:bodyPr>
          <a:lstStyle/>
          <a:p>
            <a:r>
              <a:rPr lang="en-US" dirty="0" smtClean="0"/>
              <a:t>[Invertible Bloom Filter (</a:t>
            </a:r>
            <a:r>
              <a:rPr lang="en-US" dirty="0" err="1" smtClean="0"/>
              <a:t>Sigcomm</a:t>
            </a:r>
            <a:r>
              <a:rPr lang="en-US" dirty="0" smtClean="0"/>
              <a:t>’ 11)]</a:t>
            </a:r>
            <a:endParaRPr lang="en-US" dirty="0"/>
          </a:p>
        </p:txBody>
      </p:sp>
      <p:sp>
        <p:nvSpPr>
          <p:cNvPr id="26" name="TextBox 25"/>
          <p:cNvSpPr txBox="1"/>
          <p:nvPr/>
        </p:nvSpPr>
        <p:spPr>
          <a:xfrm>
            <a:off x="7581493" y="1826990"/>
            <a:ext cx="4096058" cy="461665"/>
          </a:xfrm>
          <a:prstGeom prst="rect">
            <a:avLst/>
          </a:prstGeom>
          <a:noFill/>
        </p:spPr>
        <p:txBody>
          <a:bodyPr wrap="none" rtlCol="0">
            <a:spAutoFit/>
          </a:bodyPr>
          <a:lstStyle/>
          <a:p>
            <a:r>
              <a:rPr lang="en-US" sz="2400" dirty="0" smtClean="0"/>
              <a:t>a = &lt;5-tuple, </a:t>
            </a:r>
            <a:r>
              <a:rPr lang="en-US" altLang="zh-CN" sz="2400" dirty="0" err="1"/>
              <a:t>IP_Identification</a:t>
            </a:r>
            <a:r>
              <a:rPr lang="en-US" altLang="zh-CN" sz="2400" dirty="0"/>
              <a:t> </a:t>
            </a:r>
            <a:r>
              <a:rPr lang="en-US" sz="2400" dirty="0" smtClean="0"/>
              <a:t>&gt;</a:t>
            </a:r>
            <a:endParaRPr lang="en-US" sz="2400" dirty="0"/>
          </a:p>
        </p:txBody>
      </p:sp>
    </p:spTree>
    <p:custDataLst>
      <p:tags r:id="rId1"/>
    </p:custDataLst>
    <p:extLst>
      <p:ext uri="{BB962C8B-B14F-4D97-AF65-F5344CB8AC3E}">
        <p14:creationId xmlns:p14="http://schemas.microsoft.com/office/powerpoint/2010/main" val="1631908110"/>
      </p:ext>
    </p:extLst>
  </p:cSld>
  <p:clrMapOvr>
    <a:masterClrMapping/>
  </p:clrMapOvr>
  <mc:AlternateContent xmlns:mc="http://schemas.openxmlformats.org/markup-compatibility/2006">
    <mc:Choice xmlns:p14="http://schemas.microsoft.com/office/powerpoint/2010/main" Requires="p14">
      <p:transition spd="slow" p14:dur="2000" advTm="13781"/>
    </mc:Choice>
    <mc:Fallback>
      <p:transition spd="slow" advTm="137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par>
                                <p:cTn id="30" presetID="22" presetClass="entr" presetSubtype="1"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par>
                                <p:cTn id="37" presetID="22" presetClass="entr" presetSubtype="1"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22" presetClass="entr" presetSubtype="1"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Invertible Bloom </a:t>
            </a:r>
            <a:r>
              <a:rPr lang="en-US" dirty="0" smtClean="0"/>
              <a:t>Filter: </a:t>
            </a:r>
            <a:r>
              <a:rPr lang="en-US" dirty="0"/>
              <a:t>multiple hashes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15</a:t>
            </a:fld>
            <a:endParaRPr lang="en-US"/>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H1</a:t>
            </a:r>
            <a:endParaRPr lang="en-US" sz="2400" dirty="0"/>
          </a:p>
        </p:txBody>
      </p:sp>
      <p:graphicFrame>
        <p:nvGraphicFramePr>
          <p:cNvPr id="6" name="Table 5"/>
          <p:cNvGraphicFramePr/>
          <p:nvPr>
            <p:extLst>
              <p:ext uri="{D42A27DB-BD31-4B8C-83A1-F6EECF244321}">
                <p14:modId xmlns:p14="http://schemas.microsoft.com/office/powerpoint/2010/main" val="75484665"/>
              </p:ext>
            </p:extLst>
          </p:nvPr>
        </p:nvGraphicFramePr>
        <p:xfrm>
          <a:off x="1968134" y="390558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latin typeface="+mn-lt"/>
                        </a:rPr>
                        <a:t>a</a:t>
                      </a:r>
                      <a:endParaRPr sz="2400" dirty="0" smtClean="0">
                        <a:solidFill>
                          <a:srgbClr val="FF0000"/>
                        </a:solidFill>
                      </a:endParaRPr>
                    </a:p>
                    <a:p>
                      <a:pPr algn="ctr">
                        <a:lnSpc>
                          <a:spcPct val="100000"/>
                        </a:lnSpc>
                      </a:pPr>
                      <a:r>
                        <a:rPr lang="en-US" sz="2400" dirty="0" smtClean="0">
                          <a:solidFill>
                            <a:srgbClr val="FF0000"/>
                          </a:solidFill>
                          <a:latin typeface="Calibri"/>
                        </a:rPr>
                        <a:t>1</a:t>
                      </a:r>
                      <a:endParaRPr sz="2400" dirty="0">
                        <a:solidFill>
                          <a:srgbClr val="FF0000"/>
                        </a:solidFill>
                      </a:endParaRPr>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rPr>
                        <a:t>a</a:t>
                      </a:r>
                      <a:endParaRPr sz="2400" dirty="0">
                        <a:solidFill>
                          <a:srgbClr val="FF0000"/>
                        </a:solidFill>
                      </a:endParaRPr>
                    </a:p>
                    <a:p>
                      <a:pPr algn="ctr">
                        <a:lnSpc>
                          <a:spcPct val="100000"/>
                        </a:lnSpc>
                      </a:pPr>
                      <a:r>
                        <a:rPr lang="en-US" sz="2400" dirty="0" smtClean="0">
                          <a:solidFill>
                            <a:srgbClr val="FF0000"/>
                          </a:solidFill>
                          <a:latin typeface="Calibri"/>
                        </a:rPr>
                        <a:t>1</a:t>
                      </a:r>
                      <a:endParaRPr sz="2400" dirty="0">
                        <a:solidFill>
                          <a:srgbClr val="FF0000"/>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rPr>
                        <a:t>a</a:t>
                      </a:r>
                      <a:endParaRPr sz="2400" dirty="0">
                        <a:solidFill>
                          <a:srgbClr val="FF0000"/>
                        </a:solidFill>
                      </a:endParaRPr>
                    </a:p>
                    <a:p>
                      <a:pPr algn="ctr">
                        <a:lnSpc>
                          <a:spcPct val="100000"/>
                        </a:lnSpc>
                      </a:pPr>
                      <a:r>
                        <a:rPr lang="en-US" sz="2400" dirty="0" smtClean="0">
                          <a:solidFill>
                            <a:srgbClr val="FF0000"/>
                          </a:solidFill>
                          <a:latin typeface="Calibri"/>
                        </a:rPr>
                        <a:t>1</a:t>
                      </a:r>
                      <a:endParaRPr sz="2400" dirty="0">
                        <a:solidFill>
                          <a:srgbClr val="FF0000"/>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solidFill>
                          <a:schemeClr val="tx1"/>
                        </a:solidFill>
                      </a:endParaRPr>
                    </a:p>
                  </a:txBody>
                  <a:tcPr marL="0" marR="0" marT="0" marB="0"/>
                </a:tc>
              </a:tr>
            </a:tbl>
          </a:graphicData>
        </a:graphic>
      </p:graphicFrame>
      <p:sp>
        <p:nvSpPr>
          <p:cNvPr id="7" name="CustomShape 3"/>
          <p:cNvSpPr/>
          <p:nvPr/>
        </p:nvSpPr>
        <p:spPr>
          <a:xfrm>
            <a:off x="5515361" y="1842128"/>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H2</a:t>
            </a:r>
            <a:endParaRPr lang="en-US" sz="2400" dirty="0"/>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H3</a:t>
            </a:r>
            <a:endParaRPr lang="en-US" sz="2400" dirty="0"/>
          </a:p>
        </p:txBody>
      </p:sp>
      <p:cxnSp>
        <p:nvCxnSpPr>
          <p:cNvPr id="11" name="Straight Arrow Connector 10"/>
          <p:cNvCxnSpPr>
            <a:stCxn id="7" idx="2"/>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flipH="1">
            <a:off x="3611105" y="3094946"/>
            <a:ext cx="761216"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flipH="1">
            <a:off x="6988629" y="3094946"/>
            <a:ext cx="405406" cy="8106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946" y="6444343"/>
            <a:ext cx="3804375" cy="369332"/>
          </a:xfrm>
          <a:prstGeom prst="rect">
            <a:avLst/>
          </a:prstGeom>
          <a:noFill/>
        </p:spPr>
        <p:txBody>
          <a:bodyPr wrap="none" rtlCol="0">
            <a:spAutoFit/>
          </a:bodyPr>
          <a:lstStyle/>
          <a:p>
            <a:r>
              <a:rPr lang="en-US" dirty="0" smtClean="0"/>
              <a:t>[Invertible Bloom Filter (</a:t>
            </a:r>
            <a:r>
              <a:rPr lang="en-US" dirty="0" err="1" smtClean="0"/>
              <a:t>Sigcomm</a:t>
            </a:r>
            <a:r>
              <a:rPr lang="en-US" dirty="0" smtClean="0"/>
              <a:t>’ 11)]</a:t>
            </a:r>
            <a:endParaRPr lang="en-US" dirty="0"/>
          </a:p>
        </p:txBody>
      </p:sp>
      <p:sp>
        <p:nvSpPr>
          <p:cNvPr id="23" name="TextBox 22"/>
          <p:cNvSpPr txBox="1"/>
          <p:nvPr/>
        </p:nvSpPr>
        <p:spPr>
          <a:xfrm>
            <a:off x="7581493" y="1826990"/>
            <a:ext cx="4096058" cy="461665"/>
          </a:xfrm>
          <a:prstGeom prst="rect">
            <a:avLst/>
          </a:prstGeom>
          <a:noFill/>
        </p:spPr>
        <p:txBody>
          <a:bodyPr wrap="none" rtlCol="0">
            <a:spAutoFit/>
          </a:bodyPr>
          <a:lstStyle/>
          <a:p>
            <a:r>
              <a:rPr lang="en-US" sz="2400" dirty="0" smtClean="0"/>
              <a:t>a = &lt;5-tuple, </a:t>
            </a:r>
            <a:r>
              <a:rPr lang="en-US" altLang="zh-CN" sz="2400" dirty="0" err="1"/>
              <a:t>IP_Identification</a:t>
            </a:r>
            <a:r>
              <a:rPr lang="en-US" altLang="zh-CN" sz="2400" dirty="0"/>
              <a:t> </a:t>
            </a:r>
            <a:r>
              <a:rPr lang="en-US" sz="2400" dirty="0" smtClean="0"/>
              <a:t>&gt;</a:t>
            </a:r>
            <a:endParaRPr lang="en-US" sz="2400" dirty="0"/>
          </a:p>
        </p:txBody>
      </p:sp>
    </p:spTree>
    <p:extLst>
      <p:ext uri="{BB962C8B-B14F-4D97-AF65-F5344CB8AC3E}">
        <p14:creationId xmlns:p14="http://schemas.microsoft.com/office/powerpoint/2010/main" val="711466610"/>
      </p:ext>
    </p:extLst>
  </p:cSld>
  <p:clrMapOvr>
    <a:masterClrMapping/>
  </p:clrMapOvr>
  <mc:AlternateContent xmlns:mc="http://schemas.openxmlformats.org/markup-compatibility/2006">
    <mc:Choice xmlns:p14="http://schemas.microsoft.com/office/powerpoint/2010/main" Requires="p14">
      <p:transition spd="med" p14:dur="700" advTm="8918">
        <p:fade/>
      </p:transition>
    </mc:Choice>
    <mc:Fallback>
      <p:transition spd="med" advTm="8918">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Invertible Bloom </a:t>
            </a:r>
            <a:r>
              <a:rPr lang="en-US" dirty="0" smtClean="0"/>
              <a:t>Filter: mix packets with XOR</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16</a:t>
            </a:fld>
            <a:endParaRPr lang="en-US"/>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H1</a:t>
            </a:r>
            <a:endParaRPr lang="en-US" sz="2400" dirty="0"/>
          </a:p>
        </p:txBody>
      </p:sp>
      <p:graphicFrame>
        <p:nvGraphicFramePr>
          <p:cNvPr id="6" name="Table 5"/>
          <p:cNvGraphicFramePr/>
          <p:nvPr>
            <p:extLst>
              <p:ext uri="{D42A27DB-BD31-4B8C-83A1-F6EECF244321}">
                <p14:modId xmlns:p14="http://schemas.microsoft.com/office/powerpoint/2010/main" val="1779509060"/>
              </p:ext>
            </p:extLst>
          </p:nvPr>
        </p:nvGraphicFramePr>
        <p:xfrm>
          <a:off x="1968134" y="390558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latin typeface="+mn-lt"/>
                        </a:rPr>
                        <a:t>a</a:t>
                      </a:r>
                      <a:endParaRPr sz="2400" dirty="0" smtClean="0">
                        <a:solidFill>
                          <a:schemeClr val="tx1"/>
                        </a:solidFill>
                      </a:endParaRPr>
                    </a:p>
                    <a:p>
                      <a:pPr algn="ctr">
                        <a:lnSpc>
                          <a:spcPct val="100000"/>
                        </a:lnSpc>
                      </a:pPr>
                      <a:r>
                        <a:rPr lang="en-US" sz="2400" dirty="0" smtClean="0">
                          <a:solidFill>
                            <a:schemeClr val="tx1"/>
                          </a:solidFill>
                          <a:latin typeface="Calibri"/>
                        </a:rPr>
                        <a:t>1</a:t>
                      </a:r>
                      <a:endParaRPr sz="2400" dirty="0">
                        <a:solidFill>
                          <a:schemeClr val="tx1"/>
                        </a:solidFill>
                      </a:endParaRPr>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rPr>
                        <a:t>a</a:t>
                      </a:r>
                      <a:endParaRPr sz="2400" dirty="0">
                        <a:solidFill>
                          <a:schemeClr val="tx1"/>
                        </a:solidFill>
                      </a:endParaRPr>
                    </a:p>
                    <a:p>
                      <a:pPr algn="ctr">
                        <a:lnSpc>
                          <a:spcPct val="100000"/>
                        </a:lnSpc>
                      </a:pPr>
                      <a:r>
                        <a:rPr lang="en-US" sz="2400" dirty="0" smtClean="0">
                          <a:solidFill>
                            <a:schemeClr val="tx1"/>
                          </a:solidFill>
                          <a:latin typeface="Calibri"/>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rPr>
                        <a:t>a</a:t>
                      </a:r>
                      <a:endParaRPr sz="2400" dirty="0">
                        <a:solidFill>
                          <a:schemeClr val="tx1"/>
                        </a:solidFill>
                      </a:endParaRPr>
                    </a:p>
                    <a:p>
                      <a:pPr algn="ctr">
                        <a:lnSpc>
                          <a:spcPct val="100000"/>
                        </a:lnSpc>
                      </a:pPr>
                      <a:r>
                        <a:rPr lang="en-US" sz="2400" dirty="0" smtClean="0">
                          <a:solidFill>
                            <a:schemeClr val="tx1"/>
                          </a:solidFill>
                          <a:latin typeface="Calibri"/>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sz="2400" dirty="0">
                        <a:solidFill>
                          <a:schemeClr val="tx1"/>
                        </a:solidFill>
                      </a:endParaRPr>
                    </a:p>
                  </a:txBody>
                  <a:tcPr marL="0" marR="0" marT="0" marB="0"/>
                </a:tc>
              </a:tr>
            </a:tbl>
          </a:graphicData>
        </a:graphic>
      </p:graphicFrame>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H2</a:t>
            </a:r>
            <a:endParaRPr lang="en-US" sz="2400" dirty="0"/>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H3</a:t>
            </a:r>
            <a:endParaRPr lang="en-US" sz="2400" dirty="0"/>
          </a:p>
        </p:txBody>
      </p:sp>
      <p:cxnSp>
        <p:nvCxnSpPr>
          <p:cNvPr id="11" name="Straight Arrow Connector 10"/>
          <p:cNvCxnSpPr>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4372321" y="3094946"/>
            <a:ext cx="39846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7394035" y="3094946"/>
            <a:ext cx="676539"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946" y="6444343"/>
            <a:ext cx="3804375" cy="369332"/>
          </a:xfrm>
          <a:prstGeom prst="rect">
            <a:avLst/>
          </a:prstGeom>
          <a:noFill/>
        </p:spPr>
        <p:txBody>
          <a:bodyPr wrap="none" rtlCol="0">
            <a:spAutoFit/>
          </a:bodyPr>
          <a:lstStyle/>
          <a:p>
            <a:r>
              <a:rPr lang="en-US" dirty="0" smtClean="0"/>
              <a:t>[Invertible Bloom Filter (</a:t>
            </a:r>
            <a:r>
              <a:rPr lang="en-US" dirty="0" err="1" smtClean="0"/>
              <a:t>Sigcomm</a:t>
            </a:r>
            <a:r>
              <a:rPr lang="en-US" dirty="0" smtClean="0"/>
              <a:t>’ 11)]</a:t>
            </a:r>
            <a:endParaRPr lang="en-US" dirty="0"/>
          </a:p>
        </p:txBody>
      </p:sp>
      <p:sp>
        <p:nvSpPr>
          <p:cNvPr id="17" name="CustomShape 3"/>
          <p:cNvSpPr/>
          <p:nvPr/>
        </p:nvSpPr>
        <p:spPr>
          <a:xfrm>
            <a:off x="5507245" y="1843990"/>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Tree>
    <p:custDataLst>
      <p:tags r:id="rId1"/>
    </p:custDataLst>
    <p:extLst>
      <p:ext uri="{BB962C8B-B14F-4D97-AF65-F5344CB8AC3E}">
        <p14:creationId xmlns:p14="http://schemas.microsoft.com/office/powerpoint/2010/main" val="1970854137"/>
      </p:ext>
    </p:extLst>
  </p:cSld>
  <p:clrMapOvr>
    <a:masterClrMapping/>
  </p:clrMapOvr>
  <mc:AlternateContent xmlns:mc="http://schemas.openxmlformats.org/markup-compatibility/2006">
    <mc:Choice xmlns:p14="http://schemas.microsoft.com/office/powerpoint/2010/main" Requires="p14">
      <p:transition spd="med" p14:dur="700" advTm="4545">
        <p:fade/>
      </p:transition>
    </mc:Choice>
    <mc:Fallback>
      <p:transition spd="med" advTm="454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par>
                                <p:cTn id="16" presetID="22" presetClass="entr" presetSubtype="1"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par>
                                <p:cTn id="23" presetID="22" presetClass="entr" presetSubtype="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Invertible Bloom </a:t>
            </a:r>
            <a:r>
              <a:rPr lang="en-US" dirty="0" smtClean="0"/>
              <a:t>Filter: mix packets with XOR</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17</a:t>
            </a:fld>
            <a:endParaRPr lang="en-US"/>
          </a:p>
        </p:txBody>
      </p:sp>
      <p:sp>
        <p:nvSpPr>
          <p:cNvPr id="5" name="Off-page Connector 4"/>
          <p:cNvSpPr/>
          <p:nvPr/>
        </p:nvSpPr>
        <p:spPr>
          <a:xfrm>
            <a:off x="4159499"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H1</a:t>
            </a:r>
            <a:endParaRPr lang="en-US" sz="2400" dirty="0"/>
          </a:p>
        </p:txBody>
      </p:sp>
      <p:graphicFrame>
        <p:nvGraphicFramePr>
          <p:cNvPr id="6" name="Table 5"/>
          <p:cNvGraphicFramePr/>
          <p:nvPr>
            <p:extLst>
              <p:ext uri="{D42A27DB-BD31-4B8C-83A1-F6EECF244321}">
                <p14:modId xmlns:p14="http://schemas.microsoft.com/office/powerpoint/2010/main" val="1271318178"/>
              </p:ext>
            </p:extLst>
          </p:nvPr>
        </p:nvGraphicFramePr>
        <p:xfrm>
          <a:off x="1968134" y="390558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latin typeface="+mn-lt"/>
                        </a:rPr>
                        <a:t>a</a:t>
                      </a:r>
                      <a:endParaRPr sz="2400" dirty="0" smtClean="0">
                        <a:solidFill>
                          <a:schemeClr val="tx1"/>
                        </a:solidFill>
                      </a:endParaRPr>
                    </a:p>
                    <a:p>
                      <a:pPr algn="ctr">
                        <a:lnSpc>
                          <a:spcPct val="100000"/>
                        </a:lnSpc>
                      </a:pPr>
                      <a:r>
                        <a:rPr lang="en-US" sz="2400" dirty="0" smtClean="0">
                          <a:solidFill>
                            <a:schemeClr val="tx1"/>
                          </a:solidFill>
                          <a:latin typeface="Calibri"/>
                        </a:rPr>
                        <a:t>1</a:t>
                      </a:r>
                      <a:endParaRPr sz="2400" dirty="0">
                        <a:solidFill>
                          <a:schemeClr val="tx1"/>
                        </a:solidFill>
                      </a:endParaRPr>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rPr>
                        <a:t>b</a:t>
                      </a:r>
                      <a:endParaRPr sz="2400" dirty="0" smtClean="0">
                        <a:solidFill>
                          <a:schemeClr val="tx1"/>
                        </a:solidFill>
                      </a:endParaRPr>
                    </a:p>
                    <a:p>
                      <a:pPr algn="ctr">
                        <a:lnSpc>
                          <a:spcPct val="100000"/>
                        </a:lnSpc>
                      </a:pPr>
                      <a:r>
                        <a:rPr lang="en-US" sz="2400" dirty="0" smtClean="0">
                          <a:solidFill>
                            <a:schemeClr val="tx1"/>
                          </a:solidFill>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solidFill>
                            <a:srgbClr val="FF0000"/>
                          </a:solidFill>
                        </a:rPr>
                        <a:t>a</a:t>
                      </a:r>
                      <a:r>
                        <a:rPr lang="en-US" altLang="zh-CN" sz="2400" dirty="0" err="1" smtClean="0">
                          <a:solidFill>
                            <a:srgbClr val="FF0000"/>
                          </a:solidFill>
                          <a:latin typeface="+mn-lt"/>
                        </a:rPr>
                        <a:t>⊕b</a:t>
                      </a:r>
                      <a:endParaRPr sz="2400" dirty="0">
                        <a:solidFill>
                          <a:srgbClr val="FF0000"/>
                        </a:solidFill>
                      </a:endParaRPr>
                    </a:p>
                    <a:p>
                      <a:pPr algn="ctr">
                        <a:lnSpc>
                          <a:spcPct val="100000"/>
                        </a:lnSpc>
                      </a:pPr>
                      <a:r>
                        <a:rPr lang="en-US" sz="2400" dirty="0" smtClean="0">
                          <a:solidFill>
                            <a:srgbClr val="FF0000"/>
                          </a:solidFill>
                          <a:latin typeface="Calibri"/>
                        </a:rPr>
                        <a:t>2</a:t>
                      </a:r>
                      <a:endParaRPr sz="2400" dirty="0">
                        <a:solidFill>
                          <a:srgbClr val="FF0000"/>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rPr>
                        <a:t>a</a:t>
                      </a:r>
                      <a:endParaRPr sz="2400" dirty="0">
                        <a:solidFill>
                          <a:schemeClr val="tx1"/>
                        </a:solidFill>
                      </a:endParaRPr>
                    </a:p>
                    <a:p>
                      <a:pPr algn="ctr">
                        <a:lnSpc>
                          <a:spcPct val="100000"/>
                        </a:lnSpc>
                      </a:pPr>
                      <a:r>
                        <a:rPr lang="en-US" sz="2400" dirty="0" smtClean="0">
                          <a:solidFill>
                            <a:schemeClr val="tx1"/>
                          </a:solidFill>
                          <a:latin typeface="Calibri"/>
                        </a:rPr>
                        <a:t>1</a:t>
                      </a:r>
                      <a:endParaRPr sz="2400" dirty="0">
                        <a:solidFill>
                          <a:schemeClr val="tx1"/>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rPr>
                        <a:t>b</a:t>
                      </a:r>
                      <a:endParaRPr sz="2400" dirty="0">
                        <a:solidFill>
                          <a:schemeClr val="tx1"/>
                        </a:solidFill>
                      </a:endParaRPr>
                    </a:p>
                    <a:p>
                      <a:pPr algn="ctr">
                        <a:lnSpc>
                          <a:spcPct val="100000"/>
                        </a:lnSpc>
                      </a:pPr>
                      <a:r>
                        <a:rPr lang="en-US" sz="2400" dirty="0" smtClean="0">
                          <a:solidFill>
                            <a:schemeClr val="tx1"/>
                          </a:solidFill>
                        </a:rPr>
                        <a:t>2</a:t>
                      </a:r>
                      <a:endParaRPr sz="2400" dirty="0">
                        <a:solidFill>
                          <a:schemeClr val="tx1"/>
                        </a:solidFill>
                      </a:endParaRPr>
                    </a:p>
                  </a:txBody>
                  <a:tcPr marL="0" marR="0" marT="0" marB="0"/>
                </a:tc>
              </a:tr>
            </a:tbl>
          </a:graphicData>
        </a:graphic>
      </p:graphicFrame>
      <p:sp>
        <p:nvSpPr>
          <p:cNvPr id="8" name="Off-page Connector 7"/>
          <p:cNvSpPr/>
          <p:nvPr/>
        </p:nvSpPr>
        <p:spPr>
          <a:xfrm>
            <a:off x="5670356"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H2</a:t>
            </a:r>
            <a:endParaRPr lang="en-US" sz="2400" dirty="0"/>
          </a:p>
        </p:txBody>
      </p:sp>
      <p:sp>
        <p:nvSpPr>
          <p:cNvPr id="9" name="Off-page Connector 8"/>
          <p:cNvSpPr/>
          <p:nvPr/>
        </p:nvSpPr>
        <p:spPr>
          <a:xfrm>
            <a:off x="7181213" y="2730880"/>
            <a:ext cx="425644" cy="364066"/>
          </a:xfrm>
          <a:prstGeom prst="flowChartOffpageConnecto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smtClean="0"/>
              <a:t>H3</a:t>
            </a:r>
            <a:endParaRPr lang="en-US" sz="2400" dirty="0"/>
          </a:p>
        </p:txBody>
      </p:sp>
      <p:cxnSp>
        <p:nvCxnSpPr>
          <p:cNvPr id="11" name="Straight Arrow Connector 10"/>
          <p:cNvCxnSpPr>
            <a:endCxn id="5" idx="0"/>
          </p:cNvCxnSpPr>
          <p:nvPr/>
        </p:nvCxnSpPr>
        <p:spPr>
          <a:xfrm flipH="1">
            <a:off x="4372321" y="2162168"/>
            <a:ext cx="1527089"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4372321" y="3094946"/>
            <a:ext cx="39846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0"/>
          </p:cNvCxnSpPr>
          <p:nvPr/>
        </p:nvCxnSpPr>
        <p:spPr>
          <a:xfrm flipH="1">
            <a:off x="5883178" y="2162168"/>
            <a:ext cx="16232"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0"/>
          </p:cNvCxnSpPr>
          <p:nvPr/>
        </p:nvCxnSpPr>
        <p:spPr>
          <a:xfrm>
            <a:off x="5899410" y="2162168"/>
            <a:ext cx="1494625" cy="5687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p:cNvCxnSpPr>
          <p:nvPr/>
        </p:nvCxnSpPr>
        <p:spPr>
          <a:xfrm>
            <a:off x="5883178" y="3094946"/>
            <a:ext cx="16232"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7394035" y="3094946"/>
            <a:ext cx="676539" cy="768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946" y="6444343"/>
            <a:ext cx="3804375" cy="369332"/>
          </a:xfrm>
          <a:prstGeom prst="rect">
            <a:avLst/>
          </a:prstGeom>
          <a:noFill/>
        </p:spPr>
        <p:txBody>
          <a:bodyPr wrap="none" rtlCol="0">
            <a:spAutoFit/>
          </a:bodyPr>
          <a:lstStyle/>
          <a:p>
            <a:r>
              <a:rPr lang="en-US" dirty="0" smtClean="0"/>
              <a:t>[Invertible Bloom Filter (</a:t>
            </a:r>
            <a:r>
              <a:rPr lang="en-US" dirty="0" err="1" smtClean="0"/>
              <a:t>Sigcomm</a:t>
            </a:r>
            <a:r>
              <a:rPr lang="en-US" dirty="0" smtClean="0"/>
              <a:t>’ 11)]</a:t>
            </a:r>
            <a:endParaRPr lang="en-US" dirty="0"/>
          </a:p>
        </p:txBody>
      </p:sp>
      <p:sp>
        <p:nvSpPr>
          <p:cNvPr id="17" name="CustomShape 3"/>
          <p:cNvSpPr/>
          <p:nvPr/>
        </p:nvSpPr>
        <p:spPr>
          <a:xfrm>
            <a:off x="5507245" y="1843990"/>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Tree>
    <p:extLst>
      <p:ext uri="{BB962C8B-B14F-4D97-AF65-F5344CB8AC3E}">
        <p14:creationId xmlns:p14="http://schemas.microsoft.com/office/powerpoint/2010/main" val="876793468"/>
      </p:ext>
    </p:extLst>
  </p:cSld>
  <p:clrMapOvr>
    <a:masterClrMapping/>
  </p:clrMapOvr>
  <mc:AlternateContent xmlns:mc="http://schemas.openxmlformats.org/markup-compatibility/2006">
    <mc:Choice xmlns:p14="http://schemas.microsoft.com/office/powerpoint/2010/main" Requires="p14">
      <p:transition spd="med" p14:dur="700" advTm="10123">
        <p:fade/>
      </p:transition>
    </mc:Choice>
    <mc:Fallback>
      <p:transition spd="med" advTm="10123">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hash functions across switches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18</a:t>
            </a:fld>
            <a:endParaRPr lang="en-US"/>
          </a:p>
        </p:txBody>
      </p:sp>
      <p:graphicFrame>
        <p:nvGraphicFramePr>
          <p:cNvPr id="5" name="Table 4"/>
          <p:cNvGraphicFramePr/>
          <p:nvPr>
            <p:extLst>
              <p:ext uri="{D42A27DB-BD31-4B8C-83A1-F6EECF244321}">
                <p14:modId xmlns:p14="http://schemas.microsoft.com/office/powerpoint/2010/main" val="1835990022"/>
              </p:ext>
            </p:extLst>
          </p:nvPr>
        </p:nvGraphicFramePr>
        <p:xfrm>
          <a:off x="1968134" y="246729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000000"/>
                          </a:solidFill>
                          <a:latin typeface="+mn-lt"/>
                        </a:rPr>
                        <a:t>0</a:t>
                      </a:r>
                      <a:endParaRPr sz="2400" dirty="0" smtClean="0"/>
                    </a:p>
                    <a:p>
                      <a:pPr algn="ctr">
                        <a:lnSpc>
                          <a:spcPct val="100000"/>
                        </a:lnSpc>
                      </a:pPr>
                      <a:r>
                        <a:rPr lang="en-US" sz="2400" dirty="0" smtClean="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0</a:t>
                      </a:r>
                      <a:endParaRPr sz="2400" dirty="0" smtClean="0"/>
                    </a:p>
                    <a:p>
                      <a:pPr algn="ctr">
                        <a:lnSpc>
                          <a:spcPct val="100000"/>
                        </a:lnSpc>
                      </a:pPr>
                      <a:r>
                        <a:rPr lang="en-US" sz="2400" dirty="0" smtClean="0"/>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0</a:t>
                      </a:r>
                      <a:endParaRPr sz="2400" dirty="0"/>
                    </a:p>
                    <a:p>
                      <a:pPr algn="ctr">
                        <a:lnSpc>
                          <a:spcPct val="100000"/>
                        </a:lnSpc>
                      </a:pPr>
                      <a:r>
                        <a:rPr lang="en-US" sz="2400" dirty="0" smtClean="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0</a:t>
                      </a:r>
                      <a:endParaRPr sz="2400" dirty="0"/>
                    </a:p>
                    <a:p>
                      <a:pPr algn="ctr">
                        <a:lnSpc>
                          <a:spcPct val="100000"/>
                        </a:lnSpc>
                      </a:pPr>
                      <a:r>
                        <a:rPr lang="en-US" sz="2400" dirty="0" smtClean="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000000"/>
                          </a:solidFill>
                          <a:latin typeface="+mn-lt"/>
                        </a:rPr>
                        <a:t>0</a:t>
                      </a:r>
                      <a:endParaRPr sz="2400" dirty="0"/>
                    </a:p>
                    <a:p>
                      <a:pPr algn="ctr">
                        <a:lnSpc>
                          <a:spcPct val="100000"/>
                        </a:lnSpc>
                      </a:pPr>
                      <a:r>
                        <a:rPr lang="en-US" sz="2400" dirty="0" smtClean="0"/>
                        <a:t>0</a:t>
                      </a:r>
                      <a:endParaRPr sz="2400" dirty="0"/>
                    </a:p>
                  </a:txBody>
                  <a:tcPr marL="0" marR="0" marT="0" marB="0"/>
                </a:tc>
              </a:tr>
            </a:tbl>
          </a:graphicData>
        </a:graphic>
      </p:graphicFrame>
      <p:graphicFrame>
        <p:nvGraphicFramePr>
          <p:cNvPr id="14" name="Table 13"/>
          <p:cNvGraphicFramePr/>
          <p:nvPr>
            <p:extLst>
              <p:ext uri="{D42A27DB-BD31-4B8C-83A1-F6EECF244321}">
                <p14:modId xmlns:p14="http://schemas.microsoft.com/office/powerpoint/2010/main" val="1591379175"/>
              </p:ext>
            </p:extLst>
          </p:nvPr>
        </p:nvGraphicFramePr>
        <p:xfrm>
          <a:off x="1968134" y="4048195"/>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smtClean="0">
                          <a:solidFill>
                            <a:srgbClr val="000000"/>
                          </a:solidFill>
                          <a:latin typeface="Calibri"/>
                        </a:rPr>
                        <a:t>0</a:t>
                      </a:r>
                      <a:endParaRPr sz="2400" dirty="0"/>
                    </a:p>
                    <a:p>
                      <a:pPr algn="ctr">
                        <a:lnSpc>
                          <a:spcPct val="100000"/>
                        </a:lnSpc>
                      </a:pPr>
                      <a:r>
                        <a:rPr lang="en-US" altLang="zh-CN" sz="2400" dirty="0" smtClean="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smtClean="0">
                          <a:solidFill>
                            <a:srgbClr val="000000"/>
                          </a:solidFill>
                          <a:latin typeface="Calibri"/>
                        </a:rPr>
                        <a:t>0</a:t>
                      </a:r>
                    </a:p>
                    <a:p>
                      <a:pPr algn="ctr">
                        <a:lnSpc>
                          <a:spcPct val="100000"/>
                        </a:lnSpc>
                      </a:pPr>
                      <a:r>
                        <a:rPr lang="en-US" altLang="zh-CN" sz="2400" dirty="0" smtClean="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000000"/>
                          </a:solidFill>
                          <a:latin typeface="+mn-lt"/>
                        </a:rPr>
                        <a:t>0</a:t>
                      </a:r>
                      <a:endParaRPr sz="2400" dirty="0"/>
                    </a:p>
                    <a:p>
                      <a:pPr algn="ctr">
                        <a:lnSpc>
                          <a:spcPct val="100000"/>
                        </a:lnSpc>
                      </a:pPr>
                      <a:r>
                        <a:rPr lang="en-US" altLang="zh-CN" sz="2400" dirty="0" smtClean="0">
                          <a:solidFill>
                            <a:srgbClr val="000000"/>
                          </a:solidFill>
                          <a:latin typeface="Calibri"/>
                        </a:rPr>
                        <a:t>0</a:t>
                      </a:r>
                      <a:endParaRPr sz="2400" dirty="0"/>
                    </a:p>
                  </a:txBody>
                  <a:tcPr marL="0" marR="0" marT="0" marB="0"/>
                </a:tc>
                <a:tc>
                  <a:txBody>
                    <a:bodyPr/>
                    <a:lstStyle/>
                    <a:p>
                      <a:pPr algn="ctr">
                        <a:lnSpc>
                          <a:spcPct val="100000"/>
                        </a:lnSpc>
                      </a:pPr>
                      <a:r>
                        <a:rPr lang="en-US" sz="2400" dirty="0" smtClean="0">
                          <a:solidFill>
                            <a:srgbClr val="000000"/>
                          </a:solidFill>
                          <a:latin typeface="Calibri"/>
                        </a:rPr>
                        <a:t>0</a:t>
                      </a:r>
                      <a:endParaRPr sz="2400" dirty="0"/>
                    </a:p>
                    <a:p>
                      <a:pPr algn="ctr">
                        <a:lnSpc>
                          <a:spcPct val="100000"/>
                        </a:lnSpc>
                      </a:pPr>
                      <a:r>
                        <a:rPr lang="en-US" sz="2400" dirty="0" smtClean="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000000"/>
                          </a:solidFill>
                          <a:latin typeface="+mn-lt"/>
                        </a:rPr>
                        <a:t>0</a:t>
                      </a:r>
                      <a:endParaRPr sz="2400" dirty="0"/>
                    </a:p>
                    <a:p>
                      <a:pPr algn="ctr">
                        <a:lnSpc>
                          <a:spcPct val="100000"/>
                        </a:lnSpc>
                      </a:pPr>
                      <a:r>
                        <a:rPr lang="en-US" altLang="zh-CN" sz="2400" dirty="0" smtClean="0"/>
                        <a:t>0</a:t>
                      </a:r>
                      <a:endParaRPr sz="2400" dirty="0"/>
                    </a:p>
                  </a:txBody>
                  <a:tcPr marL="0" marR="0" marT="0" marB="0"/>
                </a:tc>
              </a:tr>
            </a:tbl>
          </a:graphicData>
        </a:graphic>
      </p:graphicFrame>
      <p:grpSp>
        <p:nvGrpSpPr>
          <p:cNvPr id="21" name="Group 20"/>
          <p:cNvGrpSpPr/>
          <p:nvPr/>
        </p:nvGrpSpPr>
        <p:grpSpPr>
          <a:xfrm>
            <a:off x="9258087" y="2105005"/>
            <a:ext cx="2995401" cy="4201650"/>
            <a:chOff x="9258087" y="2105005"/>
            <a:chExt cx="2995401" cy="4201650"/>
          </a:xfrm>
        </p:grpSpPr>
        <p:pic>
          <p:nvPicPr>
            <p:cNvPr id="15"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9536422" y="5224708"/>
              <a:ext cx="807299" cy="1081947"/>
            </a:xfrm>
            <a:prstGeom prst="rect">
              <a:avLst/>
            </a:prstGeom>
          </p:spPr>
        </p:pic>
        <p:sp>
          <p:nvSpPr>
            <p:cNvPr id="18" name="TextBox 17"/>
            <p:cNvSpPr txBox="1"/>
            <p:nvPr/>
          </p:nvSpPr>
          <p:spPr>
            <a:xfrm>
              <a:off x="10494930" y="2105005"/>
              <a:ext cx="1376724" cy="461665"/>
            </a:xfrm>
            <a:prstGeom prst="rect">
              <a:avLst/>
            </a:prstGeom>
            <a:noFill/>
          </p:spPr>
          <p:txBody>
            <a:bodyPr wrap="none" rtlCol="0">
              <a:spAutoFit/>
            </a:bodyPr>
            <a:lstStyle/>
            <a:p>
              <a:r>
                <a:rPr lang="en-US" altLang="zh-CN" sz="2400" dirty="0" smtClean="0"/>
                <a:t>upstream</a:t>
              </a:r>
              <a:endParaRPr lang="en-US" sz="2400" dirty="0"/>
            </a:p>
          </p:txBody>
        </p:sp>
        <p:sp>
          <p:nvSpPr>
            <p:cNvPr id="19" name="TextBox 18"/>
            <p:cNvSpPr txBox="1"/>
            <p:nvPr/>
          </p:nvSpPr>
          <p:spPr>
            <a:xfrm>
              <a:off x="10494930" y="3576108"/>
              <a:ext cx="1758558" cy="461665"/>
            </a:xfrm>
            <a:prstGeom prst="rect">
              <a:avLst/>
            </a:prstGeom>
            <a:noFill/>
          </p:spPr>
          <p:txBody>
            <a:bodyPr wrap="none" rtlCol="0">
              <a:spAutoFit/>
            </a:bodyPr>
            <a:lstStyle/>
            <a:p>
              <a:r>
                <a:rPr lang="en-US" altLang="zh-CN" sz="2400" dirty="0" smtClean="0"/>
                <a:t>downstream</a:t>
              </a:r>
              <a:endParaRPr lang="en-US" sz="2400" dirty="0"/>
            </a:p>
          </p:txBody>
        </p:sp>
        <p:sp>
          <p:nvSpPr>
            <p:cNvPr id="20" name="TextBox 19"/>
            <p:cNvSpPr txBox="1"/>
            <p:nvPr/>
          </p:nvSpPr>
          <p:spPr>
            <a:xfrm>
              <a:off x="10494930" y="5483409"/>
              <a:ext cx="1304011" cy="461665"/>
            </a:xfrm>
            <a:prstGeom prst="rect">
              <a:avLst/>
            </a:prstGeom>
            <a:noFill/>
          </p:spPr>
          <p:txBody>
            <a:bodyPr wrap="none" rtlCol="0">
              <a:spAutoFit/>
            </a:bodyPr>
            <a:lstStyle/>
            <a:p>
              <a:r>
                <a:rPr lang="en-US" altLang="zh-CN" sz="2400" dirty="0" smtClean="0"/>
                <a:t>Collector</a:t>
              </a:r>
              <a:endParaRPr lang="en-US" sz="2400" dirty="0"/>
            </a:p>
          </p:txBody>
        </p:sp>
      </p:grpSp>
      <p:sp>
        <p:nvSpPr>
          <p:cNvPr id="6" name="TextBox 5"/>
          <p:cNvSpPr txBox="1"/>
          <p:nvPr/>
        </p:nvSpPr>
        <p:spPr>
          <a:xfrm>
            <a:off x="65946" y="6444343"/>
            <a:ext cx="3804375" cy="369332"/>
          </a:xfrm>
          <a:prstGeom prst="rect">
            <a:avLst/>
          </a:prstGeom>
          <a:noFill/>
        </p:spPr>
        <p:txBody>
          <a:bodyPr wrap="none" rtlCol="0">
            <a:spAutoFit/>
          </a:bodyPr>
          <a:lstStyle/>
          <a:p>
            <a:r>
              <a:rPr lang="en-US" dirty="0" smtClean="0"/>
              <a:t>[Invertible Bloom Filter (</a:t>
            </a:r>
            <a:r>
              <a:rPr lang="en-US" dirty="0" err="1" smtClean="0"/>
              <a:t>Sigcomm</a:t>
            </a:r>
            <a:r>
              <a:rPr lang="en-US" dirty="0" smtClean="0"/>
              <a:t>’ 11)]</a:t>
            </a:r>
            <a:endParaRPr lang="en-US" dirty="0"/>
          </a:p>
        </p:txBody>
      </p:sp>
    </p:spTree>
    <p:extLst>
      <p:ext uri="{BB962C8B-B14F-4D97-AF65-F5344CB8AC3E}">
        <p14:creationId xmlns:p14="http://schemas.microsoft.com/office/powerpoint/2010/main" val="1672144883"/>
      </p:ext>
    </p:extLst>
  </p:cSld>
  <p:clrMapOvr>
    <a:masterClrMapping/>
  </p:clrMapOvr>
  <mc:AlternateContent xmlns:mc="http://schemas.openxmlformats.org/markup-compatibility/2006">
    <mc:Choice xmlns:p14="http://schemas.microsoft.com/office/powerpoint/2010/main" Requires="p14">
      <p:transition spd="slow" p14:dur="2000" advTm="13226"/>
    </mc:Choice>
    <mc:Fallback>
      <p:transition spd="slow" advTm="1322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19</a:t>
            </a:fld>
            <a:endParaRPr lang="en-US"/>
          </a:p>
        </p:txBody>
      </p:sp>
      <p:sp>
        <p:nvSpPr>
          <p:cNvPr id="6"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7"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8"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graphicFrame>
        <p:nvGraphicFramePr>
          <p:cNvPr id="16" name="Table 15"/>
          <p:cNvGraphicFramePr/>
          <p:nvPr>
            <p:extLst>
              <p:ext uri="{D42A27DB-BD31-4B8C-83A1-F6EECF244321}">
                <p14:modId xmlns:p14="http://schemas.microsoft.com/office/powerpoint/2010/main" val="1840939229"/>
              </p:ext>
            </p:extLst>
          </p:nvPr>
        </p:nvGraphicFramePr>
        <p:xfrm>
          <a:off x="1968134" y="246729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000000"/>
                          </a:solidFill>
                          <a:latin typeface="+mn-lt"/>
                        </a:rPr>
                        <a:t>a</a:t>
                      </a:r>
                      <a:endParaRPr sz="2400" dirty="0" smtClean="0"/>
                    </a:p>
                    <a:p>
                      <a:pPr algn="ctr">
                        <a:lnSpc>
                          <a:spcPct val="100000"/>
                        </a:lnSpc>
                      </a:pPr>
                      <a:r>
                        <a:rPr lang="en-US" sz="2400" dirty="0" smtClean="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0</a:t>
                      </a:r>
                      <a:endParaRPr sz="2400" dirty="0" smtClean="0"/>
                    </a:p>
                    <a:p>
                      <a:pPr algn="ctr">
                        <a:lnSpc>
                          <a:spcPct val="100000"/>
                        </a:lnSpc>
                      </a:pPr>
                      <a:r>
                        <a:rPr lang="en-US" sz="2400" dirty="0" smtClean="0"/>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a:t>
                      </a:r>
                      <a:endParaRPr sz="2400" dirty="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a:t>
                      </a:r>
                      <a:endParaRPr sz="2400" dirty="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000000"/>
                          </a:solidFill>
                          <a:latin typeface="+mn-lt"/>
                        </a:rPr>
                        <a:t>0</a:t>
                      </a:r>
                      <a:endParaRPr sz="2400" dirty="0"/>
                    </a:p>
                    <a:p>
                      <a:pPr algn="ctr">
                        <a:lnSpc>
                          <a:spcPct val="100000"/>
                        </a:lnSpc>
                      </a:pPr>
                      <a:r>
                        <a:rPr lang="en-US" sz="2400" dirty="0" smtClean="0"/>
                        <a:t>0</a:t>
                      </a:r>
                      <a:endParaRPr sz="2400" dirty="0"/>
                    </a:p>
                  </a:txBody>
                  <a:tcPr marL="0" marR="0" marT="0" marB="0"/>
                </a:tc>
              </a:tr>
            </a:tbl>
          </a:graphicData>
        </a:graphic>
      </p:graphicFrame>
      <p:graphicFrame>
        <p:nvGraphicFramePr>
          <p:cNvPr id="17" name="Table 16"/>
          <p:cNvGraphicFramePr/>
          <p:nvPr>
            <p:extLst>
              <p:ext uri="{D42A27DB-BD31-4B8C-83A1-F6EECF244321}">
                <p14:modId xmlns:p14="http://schemas.microsoft.com/office/powerpoint/2010/main" val="796102181"/>
              </p:ext>
            </p:extLst>
          </p:nvPr>
        </p:nvGraphicFramePr>
        <p:xfrm>
          <a:off x="1968134" y="4048195"/>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smtClean="0">
                          <a:solidFill>
                            <a:srgbClr val="000000"/>
                          </a:solidFill>
                          <a:latin typeface="Calibri"/>
                        </a:rPr>
                        <a:t>0</a:t>
                      </a:r>
                      <a:endParaRPr sz="2400" dirty="0"/>
                    </a:p>
                    <a:p>
                      <a:pPr algn="ctr">
                        <a:lnSpc>
                          <a:spcPct val="100000"/>
                        </a:lnSpc>
                      </a:pPr>
                      <a:r>
                        <a:rPr lang="en-US" altLang="zh-CN" sz="2400" dirty="0" smtClean="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smtClean="0">
                          <a:solidFill>
                            <a:srgbClr val="000000"/>
                          </a:solidFill>
                          <a:latin typeface="Calibri"/>
                        </a:rPr>
                        <a:t>0</a:t>
                      </a:r>
                    </a:p>
                    <a:p>
                      <a:pPr algn="ctr">
                        <a:lnSpc>
                          <a:spcPct val="100000"/>
                        </a:lnSpc>
                      </a:pPr>
                      <a:r>
                        <a:rPr lang="en-US" altLang="zh-CN" sz="2400" dirty="0" smtClean="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000000"/>
                          </a:solidFill>
                          <a:latin typeface="+mn-lt"/>
                        </a:rPr>
                        <a:t>0</a:t>
                      </a:r>
                      <a:endParaRPr sz="2400" dirty="0"/>
                    </a:p>
                    <a:p>
                      <a:pPr algn="ctr">
                        <a:lnSpc>
                          <a:spcPct val="100000"/>
                        </a:lnSpc>
                      </a:pPr>
                      <a:r>
                        <a:rPr lang="en-US" altLang="zh-CN" sz="2400" dirty="0" smtClean="0">
                          <a:solidFill>
                            <a:srgbClr val="000000"/>
                          </a:solidFill>
                          <a:latin typeface="Calibri"/>
                        </a:rPr>
                        <a:t>0</a:t>
                      </a:r>
                      <a:endParaRPr sz="2400" dirty="0"/>
                    </a:p>
                  </a:txBody>
                  <a:tcPr marL="0" marR="0" marT="0" marB="0"/>
                </a:tc>
                <a:tc>
                  <a:txBody>
                    <a:bodyPr/>
                    <a:lstStyle/>
                    <a:p>
                      <a:pPr algn="ctr">
                        <a:lnSpc>
                          <a:spcPct val="100000"/>
                        </a:lnSpc>
                      </a:pPr>
                      <a:r>
                        <a:rPr lang="en-US" sz="2400" dirty="0" smtClean="0">
                          <a:solidFill>
                            <a:srgbClr val="000000"/>
                          </a:solidFill>
                          <a:latin typeface="Calibri"/>
                        </a:rPr>
                        <a:t>0</a:t>
                      </a:r>
                      <a:endParaRPr sz="2400" dirty="0"/>
                    </a:p>
                    <a:p>
                      <a:pPr algn="ctr">
                        <a:lnSpc>
                          <a:spcPct val="100000"/>
                        </a:lnSpc>
                      </a:pPr>
                      <a:r>
                        <a:rPr lang="en-US" sz="2400" dirty="0" smtClean="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000000"/>
                          </a:solidFill>
                          <a:latin typeface="+mn-lt"/>
                        </a:rPr>
                        <a:t>0</a:t>
                      </a:r>
                      <a:endParaRPr sz="2400" dirty="0"/>
                    </a:p>
                    <a:p>
                      <a:pPr algn="ctr">
                        <a:lnSpc>
                          <a:spcPct val="100000"/>
                        </a:lnSpc>
                      </a:pPr>
                      <a:r>
                        <a:rPr lang="en-US" altLang="zh-CN" sz="2400" dirty="0" smtClean="0"/>
                        <a:t>0</a:t>
                      </a:r>
                      <a:endParaRPr sz="2400" dirty="0"/>
                    </a:p>
                  </a:txBody>
                  <a:tcPr marL="0" marR="0" marT="0" marB="0"/>
                </a:tc>
              </a:tr>
            </a:tbl>
          </a:graphicData>
        </a:graphic>
      </p:graphicFrame>
      <p:grpSp>
        <p:nvGrpSpPr>
          <p:cNvPr id="28" name="Group 27"/>
          <p:cNvGrpSpPr/>
          <p:nvPr/>
        </p:nvGrpSpPr>
        <p:grpSpPr>
          <a:xfrm>
            <a:off x="9258087" y="2105005"/>
            <a:ext cx="2995401" cy="4201650"/>
            <a:chOff x="9258087" y="2105005"/>
            <a:chExt cx="2995401" cy="4201650"/>
          </a:xfrm>
        </p:grpSpPr>
        <p:pic>
          <p:nvPicPr>
            <p:cNvPr id="22"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p:cNvPicPr>
              <a:picLocks noChangeAspect="1"/>
            </p:cNvPicPr>
            <p:nvPr/>
          </p:nvPicPr>
          <p:blipFill>
            <a:blip r:embed="rId4"/>
            <a:stretch>
              <a:fillRect/>
            </a:stretch>
          </p:blipFill>
          <p:spPr>
            <a:xfrm>
              <a:off x="9536422" y="5224708"/>
              <a:ext cx="807299" cy="1081947"/>
            </a:xfrm>
            <a:prstGeom prst="rect">
              <a:avLst/>
            </a:prstGeom>
          </p:spPr>
        </p:pic>
        <p:sp>
          <p:nvSpPr>
            <p:cNvPr id="25" name="TextBox 24"/>
            <p:cNvSpPr txBox="1"/>
            <p:nvPr/>
          </p:nvSpPr>
          <p:spPr>
            <a:xfrm>
              <a:off x="10494930" y="2105005"/>
              <a:ext cx="1376724" cy="461665"/>
            </a:xfrm>
            <a:prstGeom prst="rect">
              <a:avLst/>
            </a:prstGeom>
            <a:noFill/>
          </p:spPr>
          <p:txBody>
            <a:bodyPr wrap="none" rtlCol="0">
              <a:spAutoFit/>
            </a:bodyPr>
            <a:lstStyle/>
            <a:p>
              <a:r>
                <a:rPr lang="en-US" altLang="zh-CN" sz="2400" dirty="0" smtClean="0"/>
                <a:t>upstream</a:t>
              </a:r>
              <a:endParaRPr lang="en-US" sz="2400" dirty="0"/>
            </a:p>
          </p:txBody>
        </p:sp>
        <p:sp>
          <p:nvSpPr>
            <p:cNvPr id="26" name="TextBox 25"/>
            <p:cNvSpPr txBox="1"/>
            <p:nvPr/>
          </p:nvSpPr>
          <p:spPr>
            <a:xfrm>
              <a:off x="10494930" y="3576108"/>
              <a:ext cx="1758558" cy="461665"/>
            </a:xfrm>
            <a:prstGeom prst="rect">
              <a:avLst/>
            </a:prstGeom>
            <a:noFill/>
          </p:spPr>
          <p:txBody>
            <a:bodyPr wrap="none" rtlCol="0">
              <a:spAutoFit/>
            </a:bodyPr>
            <a:lstStyle/>
            <a:p>
              <a:r>
                <a:rPr lang="en-US" altLang="zh-CN" sz="2400" dirty="0" smtClean="0"/>
                <a:t>downstream</a:t>
              </a:r>
              <a:endParaRPr lang="en-US" sz="2400" dirty="0"/>
            </a:p>
          </p:txBody>
        </p:sp>
        <p:sp>
          <p:nvSpPr>
            <p:cNvPr id="27" name="TextBox 26"/>
            <p:cNvSpPr txBox="1"/>
            <p:nvPr/>
          </p:nvSpPr>
          <p:spPr>
            <a:xfrm>
              <a:off x="10494930" y="5483409"/>
              <a:ext cx="1304011" cy="461665"/>
            </a:xfrm>
            <a:prstGeom prst="rect">
              <a:avLst/>
            </a:prstGeom>
            <a:noFill/>
          </p:spPr>
          <p:txBody>
            <a:bodyPr wrap="none" rtlCol="0">
              <a:spAutoFit/>
            </a:bodyPr>
            <a:lstStyle/>
            <a:p>
              <a:r>
                <a:rPr lang="en-US" altLang="zh-CN" sz="2400" dirty="0" smtClean="0"/>
                <a:t>Collector</a:t>
              </a:r>
              <a:endParaRPr lang="en-US" sz="2400" dirty="0"/>
            </a:p>
          </p:txBody>
        </p:sp>
      </p:grpSp>
      <p:sp>
        <p:nvSpPr>
          <p:cNvPr id="18" name="CustomShape 3"/>
          <p:cNvSpPr/>
          <p:nvPr/>
        </p:nvSpPr>
        <p:spPr>
          <a:xfrm>
            <a:off x="9592177" y="2562702"/>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cxnSp>
        <p:nvCxnSpPr>
          <p:cNvPr id="20" name="Straight Arrow Connector 19"/>
          <p:cNvCxnSpPr>
            <a:stCxn id="18" idx="2"/>
          </p:cNvCxnSpPr>
          <p:nvPr/>
        </p:nvCxnSpPr>
        <p:spPr>
          <a:xfrm>
            <a:off x="9976226" y="2882742"/>
            <a:ext cx="0" cy="777737"/>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075384" y="3198814"/>
            <a:ext cx="772840" cy="461665"/>
          </a:xfrm>
          <a:prstGeom prst="rect">
            <a:avLst/>
          </a:prstGeom>
          <a:noFill/>
        </p:spPr>
        <p:txBody>
          <a:bodyPr wrap="none" rtlCol="0">
            <a:spAutoFit/>
          </a:bodyPr>
          <a:lstStyle/>
          <a:p>
            <a:r>
              <a:rPr lang="en-US" sz="2400" dirty="0" smtClean="0">
                <a:solidFill>
                  <a:schemeClr val="accent6"/>
                </a:solidFill>
              </a:rPr>
              <a:t>drop</a:t>
            </a:r>
            <a:endParaRPr lang="en-US" sz="2400" dirty="0">
              <a:solidFill>
                <a:schemeClr val="accent6"/>
              </a:solidFill>
            </a:endParaRPr>
          </a:p>
        </p:txBody>
      </p:sp>
      <p:sp>
        <p:nvSpPr>
          <p:cNvPr id="29" name="TextBox 28"/>
          <p:cNvSpPr txBox="1"/>
          <p:nvPr/>
        </p:nvSpPr>
        <p:spPr>
          <a:xfrm>
            <a:off x="65946" y="6444343"/>
            <a:ext cx="3804375" cy="369332"/>
          </a:xfrm>
          <a:prstGeom prst="rect">
            <a:avLst/>
          </a:prstGeom>
          <a:noFill/>
        </p:spPr>
        <p:txBody>
          <a:bodyPr wrap="none" rtlCol="0">
            <a:spAutoFit/>
          </a:bodyPr>
          <a:lstStyle/>
          <a:p>
            <a:r>
              <a:rPr lang="en-US" dirty="0" smtClean="0"/>
              <a:t>[Invertible Bloom Filter (</a:t>
            </a:r>
            <a:r>
              <a:rPr lang="en-US" dirty="0" err="1" smtClean="0"/>
              <a:t>Sigcomm</a:t>
            </a:r>
            <a:r>
              <a:rPr lang="en-US" dirty="0" smtClean="0"/>
              <a:t>’ 11)]</a:t>
            </a:r>
            <a:endParaRPr lang="en-US" dirty="0"/>
          </a:p>
        </p:txBody>
      </p:sp>
    </p:spTree>
    <p:extLst>
      <p:ext uri="{BB962C8B-B14F-4D97-AF65-F5344CB8AC3E}">
        <p14:creationId xmlns:p14="http://schemas.microsoft.com/office/powerpoint/2010/main" val="76473557"/>
      </p:ext>
    </p:extLst>
  </p:cSld>
  <p:clrMapOvr>
    <a:masterClrMapping/>
  </p:clrMapOvr>
  <mc:AlternateContent xmlns:mc="http://schemas.openxmlformats.org/markup-compatibility/2006">
    <mc:Choice xmlns:p14="http://schemas.microsoft.com/office/powerpoint/2010/main" Requires="p14">
      <p:transition spd="med" p14:dur="700" advTm="6485">
        <p:fade/>
      </p:transition>
    </mc:Choice>
    <mc:Fallback>
      <p:transition spd="med" advTm="6485">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t>
            </a:r>
            <a:r>
              <a:rPr lang="en-US" dirty="0" smtClean="0"/>
              <a:t>acket loss</a:t>
            </a:r>
            <a:r>
              <a:rPr lang="zh-CN" altLang="en-US" dirty="0" smtClean="0"/>
              <a:t> </a:t>
            </a:r>
            <a:r>
              <a:rPr lang="en-US" altLang="zh-CN" dirty="0" smtClean="0"/>
              <a:t>diagnosis</a:t>
            </a:r>
            <a:r>
              <a:rPr lang="zh-CN" altLang="en-US" dirty="0" smtClean="0"/>
              <a:t> </a:t>
            </a:r>
            <a:r>
              <a:rPr lang="en-US" altLang="zh-CN" dirty="0" smtClean="0"/>
              <a:t>is</a:t>
            </a:r>
            <a:r>
              <a:rPr lang="zh-CN" altLang="en-US" dirty="0" smtClean="0"/>
              <a:t> </a:t>
            </a:r>
            <a:r>
              <a:rPr lang="en-US" altLang="zh-CN" dirty="0" smtClean="0"/>
              <a:t>important</a:t>
            </a:r>
            <a:endParaRPr lang="en-US" dirty="0"/>
          </a:p>
        </p:txBody>
      </p:sp>
      <p:sp>
        <p:nvSpPr>
          <p:cNvPr id="3" name="Content Placeholder 2"/>
          <p:cNvSpPr>
            <a:spLocks noGrp="1"/>
          </p:cNvSpPr>
          <p:nvPr>
            <p:ph idx="1"/>
          </p:nvPr>
        </p:nvSpPr>
        <p:spPr/>
        <p:txBody>
          <a:bodyPr/>
          <a:lstStyle/>
          <a:p>
            <a:r>
              <a:rPr lang="en-US" altLang="zh-CN" dirty="0" smtClean="0"/>
              <a:t>Losses are common </a:t>
            </a:r>
            <a:r>
              <a:rPr lang="en-US" altLang="zh-CN" dirty="0" smtClean="0"/>
              <a:t>because of the large scale</a:t>
            </a:r>
            <a:endParaRPr lang="en-US" dirty="0" smtClean="0"/>
          </a:p>
          <a:p>
            <a:pPr lvl="1"/>
            <a:r>
              <a:rPr lang="en-US" dirty="0" smtClean="0"/>
              <a:t>40-80 </a:t>
            </a:r>
            <a:r>
              <a:rPr lang="en-US" dirty="0"/>
              <a:t>machines see 50% </a:t>
            </a:r>
            <a:r>
              <a:rPr lang="en-US" dirty="0" smtClean="0"/>
              <a:t>packet</a:t>
            </a:r>
            <a:r>
              <a:rPr lang="zh-CN" altLang="en-US" dirty="0" smtClean="0"/>
              <a:t> </a:t>
            </a:r>
            <a:r>
              <a:rPr lang="en-US" dirty="0" smtClean="0"/>
              <a:t>loss [Jeff Dean’s talk from Google]</a:t>
            </a:r>
            <a:endParaRPr lang="en-US" dirty="0" smtClean="0"/>
          </a:p>
          <a:p>
            <a:pPr lvl="1"/>
            <a:r>
              <a:rPr lang="en-US" dirty="0" smtClean="0"/>
              <a:t>Network </a:t>
            </a:r>
            <a:r>
              <a:rPr lang="en-US" dirty="0"/>
              <a:t>maintenance jobs </a:t>
            </a:r>
            <a:r>
              <a:rPr lang="en-US" dirty="0" smtClean="0"/>
              <a:t>cause </a:t>
            </a:r>
            <a:r>
              <a:rPr lang="en-US" dirty="0"/>
              <a:t>30-minute random connectivity </a:t>
            </a:r>
            <a:r>
              <a:rPr lang="en-US" dirty="0" smtClean="0"/>
              <a:t>losses [</a:t>
            </a:r>
            <a:r>
              <a:rPr lang="en-US" dirty="0"/>
              <a:t>Jeff Dean’s talk from Google</a:t>
            </a:r>
            <a:r>
              <a:rPr lang="en-US" dirty="0" smtClean="0"/>
              <a:t>]</a:t>
            </a:r>
            <a:endParaRPr lang="en-US" dirty="0"/>
          </a:p>
          <a:p>
            <a:pPr lvl="1"/>
            <a:r>
              <a:rPr lang="en-US" dirty="0"/>
              <a:t>O</a:t>
            </a:r>
            <a:r>
              <a:rPr lang="en-US" dirty="0" smtClean="0"/>
              <a:t>ne </a:t>
            </a:r>
            <a:r>
              <a:rPr lang="en-US" dirty="0"/>
              <a:t>to ten </a:t>
            </a:r>
            <a:r>
              <a:rPr lang="en-US" dirty="0" smtClean="0"/>
              <a:t>new</a:t>
            </a:r>
            <a:r>
              <a:rPr lang="zh-CN" altLang="en-US" dirty="0" smtClean="0"/>
              <a:t> </a:t>
            </a:r>
            <a:r>
              <a:rPr lang="en-US" altLang="zh-CN" dirty="0" smtClean="0"/>
              <a:t>switch</a:t>
            </a:r>
            <a:r>
              <a:rPr lang="en-US" dirty="0" smtClean="0"/>
              <a:t> </a:t>
            </a:r>
            <a:r>
              <a:rPr lang="en-US" dirty="0" err="1"/>
              <a:t>blackholes</a:t>
            </a:r>
            <a:r>
              <a:rPr lang="en-US" dirty="0"/>
              <a:t> every </a:t>
            </a:r>
            <a:r>
              <a:rPr lang="en-US" dirty="0" smtClean="0"/>
              <a:t>day [Microsoft]</a:t>
            </a:r>
            <a:endParaRPr lang="en-US" dirty="0" smtClean="0"/>
          </a:p>
          <a:p>
            <a:r>
              <a:rPr lang="en-US" dirty="0" smtClean="0"/>
              <a:t>Losses have </a:t>
            </a:r>
            <a:r>
              <a:rPr lang="en-US" dirty="0"/>
              <a:t>h</a:t>
            </a:r>
            <a:r>
              <a:rPr lang="en-US" dirty="0" smtClean="0"/>
              <a:t>igh </a:t>
            </a:r>
            <a:r>
              <a:rPr lang="en-US" dirty="0" smtClean="0"/>
              <a:t>impact</a:t>
            </a:r>
          </a:p>
          <a:p>
            <a:pPr lvl="1"/>
            <a:r>
              <a:rPr lang="en-US" dirty="0" smtClean="0"/>
              <a:t>High latency, low throughput</a:t>
            </a:r>
          </a:p>
          <a:p>
            <a:pPr lvl="1"/>
            <a:r>
              <a:rPr lang="en-US" dirty="0" smtClean="0"/>
              <a:t>Break connection</a:t>
            </a:r>
            <a:endParaRPr lang="en-US" dirty="0"/>
          </a:p>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2</a:t>
            </a:fld>
            <a:endParaRPr lang="en-US"/>
          </a:p>
        </p:txBody>
      </p:sp>
      <p:pic>
        <p:nvPicPr>
          <p:cNvPr id="7" name="Picture 6"/>
          <p:cNvPicPr>
            <a:picLocks noChangeAspect="1"/>
          </p:cNvPicPr>
          <p:nvPr/>
        </p:nvPicPr>
        <p:blipFill>
          <a:blip r:embed="rId4"/>
          <a:stretch>
            <a:fillRect/>
          </a:stretch>
        </p:blipFill>
        <p:spPr>
          <a:xfrm>
            <a:off x="2063948" y="846138"/>
            <a:ext cx="8064103" cy="5599750"/>
          </a:xfrm>
          <a:prstGeom prst="rect">
            <a:avLst/>
          </a:prstGeom>
        </p:spPr>
      </p:pic>
    </p:spTree>
    <p:custDataLst>
      <p:tags r:id="rId1"/>
    </p:custDataLst>
    <p:extLst>
      <p:ext uri="{BB962C8B-B14F-4D97-AF65-F5344CB8AC3E}">
        <p14:creationId xmlns:p14="http://schemas.microsoft.com/office/powerpoint/2010/main" val="387657909"/>
      </p:ext>
    </p:extLst>
  </p:cSld>
  <p:clrMapOvr>
    <a:masterClrMapping/>
  </p:clrMapOvr>
  <mc:AlternateContent xmlns:mc="http://schemas.openxmlformats.org/markup-compatibility/2006">
    <mc:Choice xmlns:p14="http://schemas.microsoft.com/office/powerpoint/2010/main" Requires="p14">
      <p:transition spd="slow" p14:dur="2000" advTm="52949"/>
    </mc:Choice>
    <mc:Fallback>
      <p:transition spd="slow" advTm="529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20</a:t>
            </a:fld>
            <a:endParaRPr lang="en-US"/>
          </a:p>
        </p:txBody>
      </p:sp>
      <p:sp>
        <p:nvSpPr>
          <p:cNvPr id="9" name="CustomShape 3"/>
          <p:cNvSpPr/>
          <p:nvPr/>
        </p:nvSpPr>
        <p:spPr>
          <a:xfrm>
            <a:off x="4306948"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10" name="CustomShape 3"/>
          <p:cNvSpPr/>
          <p:nvPr/>
        </p:nvSpPr>
        <p:spPr>
          <a:xfrm>
            <a:off x="5483476" y="168793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11" name="CustomShape 3"/>
          <p:cNvSpPr/>
          <p:nvPr/>
        </p:nvSpPr>
        <p:spPr>
          <a:xfrm>
            <a:off x="7681083"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graphicFrame>
        <p:nvGraphicFramePr>
          <p:cNvPr id="13" name="Table 12"/>
          <p:cNvGraphicFramePr/>
          <p:nvPr>
            <p:extLst>
              <p:ext uri="{D42A27DB-BD31-4B8C-83A1-F6EECF244321}">
                <p14:modId xmlns:p14="http://schemas.microsoft.com/office/powerpoint/2010/main" val="626134021"/>
              </p:ext>
            </p:extLst>
          </p:nvPr>
        </p:nvGraphicFramePr>
        <p:xfrm>
          <a:off x="1968134" y="246729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000000"/>
                          </a:solidFill>
                          <a:latin typeface="+mn-lt"/>
                        </a:rPr>
                        <a:t>a</a:t>
                      </a:r>
                      <a:endParaRPr sz="2400" dirty="0" smtClean="0"/>
                    </a:p>
                    <a:p>
                      <a:pPr algn="ctr">
                        <a:lnSpc>
                          <a:spcPct val="100000"/>
                        </a:lnSpc>
                      </a:pPr>
                      <a:r>
                        <a:rPr lang="en-US" sz="2400" dirty="0" smtClean="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b</a:t>
                      </a:r>
                      <a:endParaRPr sz="2400" dirty="0" smtClean="0"/>
                    </a:p>
                    <a:p>
                      <a:pPr algn="ctr">
                        <a:lnSpc>
                          <a:spcPct val="100000"/>
                        </a:lnSpc>
                      </a:pPr>
                      <a:r>
                        <a:rPr lang="en-US" sz="2400" dirty="0" smtClean="0"/>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t>a</a:t>
                      </a:r>
                      <a:r>
                        <a:rPr lang="en-US" altLang="zh-CN" sz="2400" dirty="0" err="1" smtClean="0">
                          <a:solidFill>
                            <a:srgbClr val="000000"/>
                          </a:solidFill>
                          <a:latin typeface="+mn-lt"/>
                        </a:rPr>
                        <a:t>⊕b</a:t>
                      </a:r>
                      <a:endParaRPr sz="2400" dirty="0"/>
                    </a:p>
                    <a:p>
                      <a:pPr algn="ctr">
                        <a:lnSpc>
                          <a:spcPct val="100000"/>
                        </a:lnSpc>
                      </a:pPr>
                      <a:r>
                        <a:rPr lang="en-US" sz="2400" dirty="0" smtClean="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a:t>
                      </a:r>
                      <a:endParaRPr sz="2400" dirty="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000000"/>
                          </a:solidFill>
                          <a:latin typeface="+mn-lt"/>
                        </a:rPr>
                        <a:t>b</a:t>
                      </a:r>
                      <a:endParaRPr sz="2400" dirty="0"/>
                    </a:p>
                    <a:p>
                      <a:pPr algn="ctr">
                        <a:lnSpc>
                          <a:spcPct val="100000"/>
                        </a:lnSpc>
                      </a:pPr>
                      <a:r>
                        <a:rPr lang="en-US" sz="2400" dirty="0" smtClean="0"/>
                        <a:t>1</a:t>
                      </a:r>
                      <a:endParaRPr sz="2400" dirty="0"/>
                    </a:p>
                  </a:txBody>
                  <a:tcPr marL="0" marR="0" marT="0" marB="0"/>
                </a:tc>
              </a:tr>
            </a:tbl>
          </a:graphicData>
        </a:graphic>
      </p:graphicFrame>
      <p:graphicFrame>
        <p:nvGraphicFramePr>
          <p:cNvPr id="14" name="Table 13"/>
          <p:cNvGraphicFramePr/>
          <p:nvPr>
            <p:extLst>
              <p:ext uri="{D42A27DB-BD31-4B8C-83A1-F6EECF244321}">
                <p14:modId xmlns:p14="http://schemas.microsoft.com/office/powerpoint/2010/main" val="537582554"/>
              </p:ext>
            </p:extLst>
          </p:nvPr>
        </p:nvGraphicFramePr>
        <p:xfrm>
          <a:off x="1968134" y="4048195"/>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smtClean="0">
                          <a:solidFill>
                            <a:srgbClr val="000000"/>
                          </a:solidFill>
                          <a:latin typeface="Calibri"/>
                        </a:rPr>
                        <a:t>0</a:t>
                      </a:r>
                      <a:endParaRPr sz="2400" dirty="0"/>
                    </a:p>
                    <a:p>
                      <a:pPr algn="ctr">
                        <a:lnSpc>
                          <a:spcPct val="100000"/>
                        </a:lnSpc>
                      </a:pPr>
                      <a:r>
                        <a:rPr lang="en-US" altLang="zh-CN" sz="2400" dirty="0" smtClean="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smtClean="0">
                          <a:solidFill>
                            <a:srgbClr val="000000"/>
                          </a:solidFill>
                          <a:latin typeface="Calibri"/>
                        </a:rPr>
                        <a:t>b</a:t>
                      </a:r>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000000"/>
                          </a:solidFill>
                          <a:latin typeface="+mn-lt"/>
                        </a:rPr>
                        <a:t>b</a:t>
                      </a:r>
                      <a:endParaRPr sz="2400" dirty="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algn="ctr">
                        <a:lnSpc>
                          <a:spcPct val="100000"/>
                        </a:lnSpc>
                      </a:pPr>
                      <a:r>
                        <a:rPr lang="en-US" sz="2400" dirty="0" smtClean="0">
                          <a:solidFill>
                            <a:srgbClr val="000000"/>
                          </a:solidFill>
                          <a:latin typeface="Calibri"/>
                        </a:rPr>
                        <a:t>0</a:t>
                      </a:r>
                      <a:endParaRPr sz="2400" dirty="0"/>
                    </a:p>
                    <a:p>
                      <a:pPr algn="ctr">
                        <a:lnSpc>
                          <a:spcPct val="100000"/>
                        </a:lnSpc>
                      </a:pPr>
                      <a:r>
                        <a:rPr lang="en-US" sz="2400" dirty="0" smtClean="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000000"/>
                          </a:solidFill>
                          <a:latin typeface="+mn-lt"/>
                        </a:rPr>
                        <a:t>b</a:t>
                      </a:r>
                      <a:endParaRPr sz="2400" dirty="0"/>
                    </a:p>
                    <a:p>
                      <a:pPr algn="ctr">
                        <a:lnSpc>
                          <a:spcPct val="100000"/>
                        </a:lnSpc>
                      </a:pPr>
                      <a:r>
                        <a:rPr lang="en-US" sz="2400" dirty="0" smtClean="0"/>
                        <a:t>1</a:t>
                      </a:r>
                      <a:endParaRPr sz="2400" dirty="0"/>
                    </a:p>
                  </a:txBody>
                  <a:tcPr marL="0" marR="0" marT="0" marB="0"/>
                </a:tc>
              </a:tr>
            </a:tbl>
          </a:graphicData>
        </a:graphic>
      </p:graphicFrame>
      <p:sp>
        <p:nvSpPr>
          <p:cNvPr id="15"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16"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17"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grpSp>
        <p:nvGrpSpPr>
          <p:cNvPr id="24" name="Group 23"/>
          <p:cNvGrpSpPr/>
          <p:nvPr/>
        </p:nvGrpSpPr>
        <p:grpSpPr>
          <a:xfrm>
            <a:off x="9258087" y="2105005"/>
            <a:ext cx="2995401" cy="4201650"/>
            <a:chOff x="9258087" y="2105005"/>
            <a:chExt cx="2995401" cy="4201650"/>
          </a:xfrm>
        </p:grpSpPr>
        <p:pic>
          <p:nvPicPr>
            <p:cNvPr id="1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p:cNvPicPr>
              <a:picLocks noChangeAspect="1"/>
            </p:cNvPicPr>
            <p:nvPr/>
          </p:nvPicPr>
          <p:blipFill>
            <a:blip r:embed="rId4"/>
            <a:stretch>
              <a:fillRect/>
            </a:stretch>
          </p:blipFill>
          <p:spPr>
            <a:xfrm>
              <a:off x="9536422" y="5224708"/>
              <a:ext cx="807299" cy="1081947"/>
            </a:xfrm>
            <a:prstGeom prst="rect">
              <a:avLst/>
            </a:prstGeom>
          </p:spPr>
        </p:pic>
        <p:sp>
          <p:nvSpPr>
            <p:cNvPr id="21" name="TextBox 20"/>
            <p:cNvSpPr txBox="1"/>
            <p:nvPr/>
          </p:nvSpPr>
          <p:spPr>
            <a:xfrm>
              <a:off x="10494930" y="2105005"/>
              <a:ext cx="1376724" cy="461665"/>
            </a:xfrm>
            <a:prstGeom prst="rect">
              <a:avLst/>
            </a:prstGeom>
            <a:noFill/>
          </p:spPr>
          <p:txBody>
            <a:bodyPr wrap="none" rtlCol="0">
              <a:spAutoFit/>
            </a:bodyPr>
            <a:lstStyle/>
            <a:p>
              <a:r>
                <a:rPr lang="en-US" altLang="zh-CN" sz="2400" dirty="0" smtClean="0"/>
                <a:t>upstream</a:t>
              </a:r>
              <a:endParaRPr lang="en-US" sz="2400" dirty="0"/>
            </a:p>
          </p:txBody>
        </p:sp>
        <p:sp>
          <p:nvSpPr>
            <p:cNvPr id="22" name="TextBox 21"/>
            <p:cNvSpPr txBox="1"/>
            <p:nvPr/>
          </p:nvSpPr>
          <p:spPr>
            <a:xfrm>
              <a:off x="10494930" y="3576108"/>
              <a:ext cx="1758558" cy="461665"/>
            </a:xfrm>
            <a:prstGeom prst="rect">
              <a:avLst/>
            </a:prstGeom>
            <a:noFill/>
          </p:spPr>
          <p:txBody>
            <a:bodyPr wrap="none" rtlCol="0">
              <a:spAutoFit/>
            </a:bodyPr>
            <a:lstStyle/>
            <a:p>
              <a:r>
                <a:rPr lang="en-US" altLang="zh-CN" sz="2400" dirty="0" smtClean="0"/>
                <a:t>downstream</a:t>
              </a:r>
              <a:endParaRPr lang="en-US" sz="2400" dirty="0"/>
            </a:p>
          </p:txBody>
        </p:sp>
        <p:sp>
          <p:nvSpPr>
            <p:cNvPr id="23" name="TextBox 22"/>
            <p:cNvSpPr txBox="1"/>
            <p:nvPr/>
          </p:nvSpPr>
          <p:spPr>
            <a:xfrm>
              <a:off x="10494930" y="5483409"/>
              <a:ext cx="1304011" cy="461665"/>
            </a:xfrm>
            <a:prstGeom prst="rect">
              <a:avLst/>
            </a:prstGeom>
            <a:noFill/>
          </p:spPr>
          <p:txBody>
            <a:bodyPr wrap="none" rtlCol="0">
              <a:spAutoFit/>
            </a:bodyPr>
            <a:lstStyle/>
            <a:p>
              <a:r>
                <a:rPr lang="en-US" altLang="zh-CN" sz="2400" dirty="0" smtClean="0"/>
                <a:t>Collector</a:t>
              </a:r>
              <a:endParaRPr lang="en-US" sz="2400" dirty="0"/>
            </a:p>
          </p:txBody>
        </p:sp>
      </p:grpSp>
      <p:sp>
        <p:nvSpPr>
          <p:cNvPr id="25" name="CustomShape 3"/>
          <p:cNvSpPr/>
          <p:nvPr/>
        </p:nvSpPr>
        <p:spPr>
          <a:xfrm>
            <a:off x="9525118" y="24607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cxnSp>
        <p:nvCxnSpPr>
          <p:cNvPr id="28" name="Straight Arrow Connector 27"/>
          <p:cNvCxnSpPr/>
          <p:nvPr/>
        </p:nvCxnSpPr>
        <p:spPr>
          <a:xfrm>
            <a:off x="9893098" y="2792550"/>
            <a:ext cx="0" cy="1174638"/>
          </a:xfrm>
          <a:prstGeom prst="straightConnector1">
            <a:avLst/>
          </a:prstGeom>
          <a:ln w="381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CustomShape 3"/>
          <p:cNvSpPr/>
          <p:nvPr/>
        </p:nvSpPr>
        <p:spPr>
          <a:xfrm>
            <a:off x="9525118" y="4064420"/>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5" name="CustomShape 3"/>
          <p:cNvSpPr/>
          <p:nvPr/>
        </p:nvSpPr>
        <p:spPr>
          <a:xfrm>
            <a:off x="4306948"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6" name="CustomShape 3"/>
          <p:cNvSpPr/>
          <p:nvPr/>
        </p:nvSpPr>
        <p:spPr>
          <a:xfrm>
            <a:off x="5483476" y="365349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7" name="CustomShape 3"/>
          <p:cNvSpPr/>
          <p:nvPr/>
        </p:nvSpPr>
        <p:spPr>
          <a:xfrm>
            <a:off x="7681083"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6" name="TextBox 25"/>
          <p:cNvSpPr txBox="1"/>
          <p:nvPr/>
        </p:nvSpPr>
        <p:spPr>
          <a:xfrm>
            <a:off x="65946" y="6444343"/>
            <a:ext cx="3804375" cy="369332"/>
          </a:xfrm>
          <a:prstGeom prst="rect">
            <a:avLst/>
          </a:prstGeom>
          <a:noFill/>
        </p:spPr>
        <p:txBody>
          <a:bodyPr wrap="none" rtlCol="0">
            <a:spAutoFit/>
          </a:bodyPr>
          <a:lstStyle/>
          <a:p>
            <a:r>
              <a:rPr lang="en-US" dirty="0" smtClean="0"/>
              <a:t>[Invertible Bloom Filter (</a:t>
            </a:r>
            <a:r>
              <a:rPr lang="en-US" dirty="0" err="1" smtClean="0"/>
              <a:t>Sigcomm</a:t>
            </a:r>
            <a:r>
              <a:rPr lang="en-US" dirty="0" smtClean="0"/>
              <a:t>’ 11)]</a:t>
            </a:r>
            <a:endParaRPr lang="en-US" dirty="0"/>
          </a:p>
        </p:txBody>
      </p:sp>
    </p:spTree>
    <p:extLst>
      <p:ext uri="{BB962C8B-B14F-4D97-AF65-F5344CB8AC3E}">
        <p14:creationId xmlns:p14="http://schemas.microsoft.com/office/powerpoint/2010/main" val="652504678"/>
      </p:ext>
    </p:extLst>
  </p:cSld>
  <p:clrMapOvr>
    <a:masterClrMapping/>
  </p:clrMapOvr>
  <mc:AlternateContent xmlns:mc="http://schemas.openxmlformats.org/markup-compatibility/2006">
    <mc:Choice xmlns:p14="http://schemas.microsoft.com/office/powerpoint/2010/main" Requires="p14">
      <p:transition spd="med" p14:dur="700" advTm="9293">
        <p:fade/>
      </p:transition>
    </mc:Choice>
    <mc:Fallback>
      <p:transition spd="med" advTm="9293">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21</a:t>
            </a:fld>
            <a:endParaRPr lang="en-US"/>
          </a:p>
        </p:txBody>
      </p:sp>
      <p:sp>
        <p:nvSpPr>
          <p:cNvPr id="12" name="CustomShape 3"/>
          <p:cNvSpPr/>
          <p:nvPr/>
        </p:nvSpPr>
        <p:spPr>
          <a:xfrm>
            <a:off x="3160901"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13" name="CustomShape 3"/>
          <p:cNvSpPr/>
          <p:nvPr/>
        </p:nvSpPr>
        <p:spPr>
          <a:xfrm>
            <a:off x="4306948"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14" name="CustomShape 3"/>
          <p:cNvSpPr/>
          <p:nvPr/>
        </p:nvSpPr>
        <p:spPr>
          <a:xfrm>
            <a:off x="6568563"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grpSp>
        <p:nvGrpSpPr>
          <p:cNvPr id="16" name="Group 15"/>
          <p:cNvGrpSpPr/>
          <p:nvPr/>
        </p:nvGrpSpPr>
        <p:grpSpPr>
          <a:xfrm>
            <a:off x="9258087" y="2105005"/>
            <a:ext cx="2995401" cy="4201650"/>
            <a:chOff x="9258087" y="2105005"/>
            <a:chExt cx="2995401" cy="4201650"/>
          </a:xfrm>
        </p:grpSpPr>
        <p:pic>
          <p:nvPicPr>
            <p:cNvPr id="17"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p:cNvPicPr>
              <a:picLocks noChangeAspect="1"/>
            </p:cNvPicPr>
            <p:nvPr/>
          </p:nvPicPr>
          <p:blipFill>
            <a:blip r:embed="rId4"/>
            <a:stretch>
              <a:fillRect/>
            </a:stretch>
          </p:blipFill>
          <p:spPr>
            <a:xfrm>
              <a:off x="9536422" y="5224708"/>
              <a:ext cx="807299" cy="1081947"/>
            </a:xfrm>
            <a:prstGeom prst="rect">
              <a:avLst/>
            </a:prstGeom>
          </p:spPr>
        </p:pic>
        <p:sp>
          <p:nvSpPr>
            <p:cNvPr id="20" name="TextBox 19"/>
            <p:cNvSpPr txBox="1"/>
            <p:nvPr/>
          </p:nvSpPr>
          <p:spPr>
            <a:xfrm>
              <a:off x="10494930" y="2105005"/>
              <a:ext cx="1376724" cy="461665"/>
            </a:xfrm>
            <a:prstGeom prst="rect">
              <a:avLst/>
            </a:prstGeom>
            <a:noFill/>
          </p:spPr>
          <p:txBody>
            <a:bodyPr wrap="none" rtlCol="0">
              <a:spAutoFit/>
            </a:bodyPr>
            <a:lstStyle/>
            <a:p>
              <a:r>
                <a:rPr lang="en-US" altLang="zh-CN" sz="2400" dirty="0" smtClean="0"/>
                <a:t>upstream</a:t>
              </a:r>
              <a:endParaRPr lang="en-US" sz="2400" dirty="0"/>
            </a:p>
          </p:txBody>
        </p:sp>
        <p:sp>
          <p:nvSpPr>
            <p:cNvPr id="21" name="TextBox 20"/>
            <p:cNvSpPr txBox="1"/>
            <p:nvPr/>
          </p:nvSpPr>
          <p:spPr>
            <a:xfrm>
              <a:off x="10494930" y="3576108"/>
              <a:ext cx="1758558" cy="461665"/>
            </a:xfrm>
            <a:prstGeom prst="rect">
              <a:avLst/>
            </a:prstGeom>
            <a:noFill/>
          </p:spPr>
          <p:txBody>
            <a:bodyPr wrap="none" rtlCol="0">
              <a:spAutoFit/>
            </a:bodyPr>
            <a:lstStyle/>
            <a:p>
              <a:r>
                <a:rPr lang="en-US" altLang="zh-CN" sz="2400" dirty="0" smtClean="0"/>
                <a:t>downstream</a:t>
              </a:r>
              <a:endParaRPr lang="en-US" sz="2400" dirty="0"/>
            </a:p>
          </p:txBody>
        </p:sp>
        <p:sp>
          <p:nvSpPr>
            <p:cNvPr id="22" name="TextBox 21"/>
            <p:cNvSpPr txBox="1"/>
            <p:nvPr/>
          </p:nvSpPr>
          <p:spPr>
            <a:xfrm>
              <a:off x="10494930" y="5483409"/>
              <a:ext cx="1304011" cy="461665"/>
            </a:xfrm>
            <a:prstGeom prst="rect">
              <a:avLst/>
            </a:prstGeom>
            <a:noFill/>
          </p:spPr>
          <p:txBody>
            <a:bodyPr wrap="none" rtlCol="0">
              <a:spAutoFit/>
            </a:bodyPr>
            <a:lstStyle/>
            <a:p>
              <a:r>
                <a:rPr lang="en-US" altLang="zh-CN" sz="2400" dirty="0" smtClean="0"/>
                <a:t>Collector</a:t>
              </a:r>
              <a:endParaRPr lang="en-US" sz="2400" dirty="0"/>
            </a:p>
          </p:txBody>
        </p:sp>
      </p:grpSp>
      <p:graphicFrame>
        <p:nvGraphicFramePr>
          <p:cNvPr id="23" name="Table 22"/>
          <p:cNvGraphicFramePr/>
          <p:nvPr>
            <p:extLst>
              <p:ext uri="{D42A27DB-BD31-4B8C-83A1-F6EECF244321}">
                <p14:modId xmlns:p14="http://schemas.microsoft.com/office/powerpoint/2010/main" val="299551311"/>
              </p:ext>
            </p:extLst>
          </p:nvPr>
        </p:nvGraphicFramePr>
        <p:xfrm>
          <a:off x="1968134" y="246729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solidFill>
                            <a:srgbClr val="000000"/>
                          </a:solidFill>
                          <a:latin typeface="+mn-lt"/>
                        </a:rPr>
                        <a:t>a</a:t>
                      </a:r>
                      <a:r>
                        <a:rPr lang="en-US" altLang="zh-CN" sz="2400" dirty="0" err="1" smtClean="0">
                          <a:solidFill>
                            <a:srgbClr val="000000"/>
                          </a:solidFill>
                          <a:latin typeface="+mn-lt"/>
                        </a:rPr>
                        <a:t>⊕c</a:t>
                      </a:r>
                      <a:endParaRPr sz="2400" dirty="0" smtClean="0"/>
                    </a:p>
                    <a:p>
                      <a:pPr algn="ctr">
                        <a:lnSpc>
                          <a:spcPct val="100000"/>
                        </a:lnSpc>
                      </a:pPr>
                      <a:r>
                        <a:rPr lang="en-US" sz="2400" dirty="0" smtClean="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t>b</a:t>
                      </a:r>
                      <a:r>
                        <a:rPr lang="en-US" altLang="zh-CN" sz="2400" dirty="0" err="1" smtClean="0">
                          <a:solidFill>
                            <a:srgbClr val="000000"/>
                          </a:solidFill>
                          <a:latin typeface="+mn-lt"/>
                        </a:rPr>
                        <a:t>⊕c</a:t>
                      </a:r>
                      <a:endParaRPr sz="2400" dirty="0" smtClean="0"/>
                    </a:p>
                    <a:p>
                      <a:pPr algn="ctr">
                        <a:lnSpc>
                          <a:spcPct val="100000"/>
                        </a:lnSpc>
                      </a:pPr>
                      <a:r>
                        <a:rPr lang="en-US" sz="2400" dirty="0" smtClean="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t>a</a:t>
                      </a:r>
                      <a:r>
                        <a:rPr lang="en-US" altLang="zh-CN" sz="2400" dirty="0" err="1" smtClean="0">
                          <a:solidFill>
                            <a:srgbClr val="000000"/>
                          </a:solidFill>
                          <a:latin typeface="+mn-lt"/>
                        </a:rPr>
                        <a:t>⊕b</a:t>
                      </a:r>
                      <a:endParaRPr sz="2400" dirty="0"/>
                    </a:p>
                    <a:p>
                      <a:pPr algn="ctr">
                        <a:lnSpc>
                          <a:spcPct val="100000"/>
                        </a:lnSpc>
                      </a:pPr>
                      <a:r>
                        <a:rPr lang="en-US" sz="2400" dirty="0" smtClean="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t>a</a:t>
                      </a:r>
                      <a:r>
                        <a:rPr lang="en-US" altLang="zh-CN" sz="2400" dirty="0" err="1" smtClean="0">
                          <a:solidFill>
                            <a:srgbClr val="000000"/>
                          </a:solidFill>
                          <a:latin typeface="+mn-lt"/>
                        </a:rPr>
                        <a:t>⊕c</a:t>
                      </a:r>
                      <a:endParaRPr sz="2400" dirty="0"/>
                    </a:p>
                    <a:p>
                      <a:pPr algn="ctr">
                        <a:lnSpc>
                          <a:spcPct val="100000"/>
                        </a:lnSpc>
                      </a:pPr>
                      <a:r>
                        <a:rPr lang="en-US" sz="2400" dirty="0" smtClean="0">
                          <a:solidFill>
                            <a:srgbClr val="000000"/>
                          </a:solidFill>
                          <a:latin typeface="Calibri"/>
                        </a:rPr>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000000"/>
                          </a:solidFill>
                          <a:latin typeface="+mn-lt"/>
                        </a:rPr>
                        <a:t>b</a:t>
                      </a:r>
                      <a:endParaRPr sz="2400" dirty="0"/>
                    </a:p>
                    <a:p>
                      <a:pPr algn="ctr">
                        <a:lnSpc>
                          <a:spcPct val="100000"/>
                        </a:lnSpc>
                      </a:pPr>
                      <a:r>
                        <a:rPr lang="en-US" sz="2400" dirty="0" smtClean="0"/>
                        <a:t>1</a:t>
                      </a:r>
                      <a:endParaRPr sz="2400" dirty="0"/>
                    </a:p>
                  </a:txBody>
                  <a:tcPr marL="0" marR="0" marT="0" marB="0"/>
                </a:tc>
              </a:tr>
            </a:tbl>
          </a:graphicData>
        </a:graphic>
      </p:graphicFrame>
      <p:graphicFrame>
        <p:nvGraphicFramePr>
          <p:cNvPr id="24" name="Table 23"/>
          <p:cNvGraphicFramePr/>
          <p:nvPr>
            <p:extLst>
              <p:ext uri="{D42A27DB-BD31-4B8C-83A1-F6EECF244321}">
                <p14:modId xmlns:p14="http://schemas.microsoft.com/office/powerpoint/2010/main" val="377008536"/>
              </p:ext>
            </p:extLst>
          </p:nvPr>
        </p:nvGraphicFramePr>
        <p:xfrm>
          <a:off x="1968134" y="4048195"/>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altLang="zh-CN" sz="2400" dirty="0" smtClean="0">
                          <a:solidFill>
                            <a:srgbClr val="000000"/>
                          </a:solidFill>
                          <a:latin typeface="Calibri"/>
                        </a:rPr>
                        <a:t>0</a:t>
                      </a:r>
                      <a:endParaRPr sz="2400" dirty="0"/>
                    </a:p>
                    <a:p>
                      <a:pPr algn="ctr">
                        <a:lnSpc>
                          <a:spcPct val="100000"/>
                        </a:lnSpc>
                      </a:pPr>
                      <a:r>
                        <a:rPr lang="en-US" altLang="zh-CN" sz="2400" dirty="0" smtClean="0">
                          <a:solidFill>
                            <a:srgbClr val="000000"/>
                          </a:solidFill>
                          <a:latin typeface="Calibri"/>
                        </a:rPr>
                        <a:t>0</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smtClean="0">
                          <a:solidFill>
                            <a:srgbClr val="000000"/>
                          </a:solidFill>
                          <a:latin typeface="Calibri"/>
                        </a:rPr>
                        <a:t>b</a:t>
                      </a:r>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000000"/>
                          </a:solidFill>
                          <a:latin typeface="+mn-lt"/>
                        </a:rPr>
                        <a:t>b</a:t>
                      </a:r>
                      <a:endParaRPr sz="2400" dirty="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algn="ctr">
                        <a:lnSpc>
                          <a:spcPct val="100000"/>
                        </a:lnSpc>
                      </a:pPr>
                      <a:r>
                        <a:rPr lang="en-US" sz="2400" dirty="0" smtClean="0">
                          <a:solidFill>
                            <a:srgbClr val="000000"/>
                          </a:solidFill>
                          <a:latin typeface="Calibri"/>
                        </a:rPr>
                        <a:t>0</a:t>
                      </a:r>
                      <a:endParaRPr sz="2400" dirty="0"/>
                    </a:p>
                    <a:p>
                      <a:pPr algn="ctr">
                        <a:lnSpc>
                          <a:spcPct val="100000"/>
                        </a:lnSpc>
                      </a:pPr>
                      <a:r>
                        <a:rPr lang="en-US" sz="2400" dirty="0" smtClean="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000000"/>
                          </a:solidFill>
                          <a:latin typeface="+mn-lt"/>
                        </a:rPr>
                        <a:t>b</a:t>
                      </a:r>
                      <a:endParaRPr sz="2400" dirty="0"/>
                    </a:p>
                    <a:p>
                      <a:pPr algn="ctr">
                        <a:lnSpc>
                          <a:spcPct val="100000"/>
                        </a:lnSpc>
                      </a:pPr>
                      <a:r>
                        <a:rPr lang="en-US" sz="2400" smtClean="0"/>
                        <a:t>1</a:t>
                      </a:r>
                      <a:endParaRPr sz="2400" dirty="0"/>
                    </a:p>
                  </a:txBody>
                  <a:tcPr marL="0" marR="0" marT="0" marB="0"/>
                </a:tc>
              </a:tr>
            </a:tbl>
          </a:graphicData>
        </a:graphic>
      </p:graphicFrame>
      <p:sp>
        <p:nvSpPr>
          <p:cNvPr id="25" name="CustomShape 3"/>
          <p:cNvSpPr/>
          <p:nvPr/>
        </p:nvSpPr>
        <p:spPr>
          <a:xfrm>
            <a:off x="4306948"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6" name="CustomShape 3"/>
          <p:cNvSpPr/>
          <p:nvPr/>
        </p:nvSpPr>
        <p:spPr>
          <a:xfrm>
            <a:off x="5483476" y="168793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7" name="CustomShape 3"/>
          <p:cNvSpPr/>
          <p:nvPr/>
        </p:nvSpPr>
        <p:spPr>
          <a:xfrm>
            <a:off x="7681083"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28"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29"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30"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37" name="CustomShape 3"/>
          <p:cNvSpPr/>
          <p:nvPr/>
        </p:nvSpPr>
        <p:spPr>
          <a:xfrm>
            <a:off x="4306948"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8" name="CustomShape 3"/>
          <p:cNvSpPr/>
          <p:nvPr/>
        </p:nvSpPr>
        <p:spPr>
          <a:xfrm>
            <a:off x="5483476" y="365349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9" name="CustomShape 3"/>
          <p:cNvSpPr/>
          <p:nvPr/>
        </p:nvSpPr>
        <p:spPr>
          <a:xfrm>
            <a:off x="7681083"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40" name="CustomShape 3"/>
          <p:cNvSpPr/>
          <p:nvPr/>
        </p:nvSpPr>
        <p:spPr>
          <a:xfrm>
            <a:off x="9521045" y="251301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cxnSp>
        <p:nvCxnSpPr>
          <p:cNvPr id="41" name="Straight Arrow Connector 40"/>
          <p:cNvCxnSpPr/>
          <p:nvPr/>
        </p:nvCxnSpPr>
        <p:spPr>
          <a:xfrm>
            <a:off x="9976226" y="2882742"/>
            <a:ext cx="0" cy="777737"/>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075384" y="3198814"/>
            <a:ext cx="772840" cy="461665"/>
          </a:xfrm>
          <a:prstGeom prst="rect">
            <a:avLst/>
          </a:prstGeom>
          <a:noFill/>
        </p:spPr>
        <p:txBody>
          <a:bodyPr wrap="none" rtlCol="0">
            <a:spAutoFit/>
          </a:bodyPr>
          <a:lstStyle/>
          <a:p>
            <a:r>
              <a:rPr lang="en-US" sz="2400" dirty="0" smtClean="0">
                <a:solidFill>
                  <a:srgbClr val="0070C0"/>
                </a:solidFill>
              </a:rPr>
              <a:t>drop</a:t>
            </a:r>
            <a:endParaRPr lang="en-US" sz="2400" dirty="0">
              <a:solidFill>
                <a:srgbClr val="0070C0"/>
              </a:solidFill>
            </a:endParaRPr>
          </a:p>
        </p:txBody>
      </p:sp>
      <p:sp>
        <p:nvSpPr>
          <p:cNvPr id="31" name="TextBox 30"/>
          <p:cNvSpPr txBox="1"/>
          <p:nvPr/>
        </p:nvSpPr>
        <p:spPr>
          <a:xfrm>
            <a:off x="65946" y="6444343"/>
            <a:ext cx="3804375" cy="369332"/>
          </a:xfrm>
          <a:prstGeom prst="rect">
            <a:avLst/>
          </a:prstGeom>
          <a:noFill/>
        </p:spPr>
        <p:txBody>
          <a:bodyPr wrap="none" rtlCol="0">
            <a:spAutoFit/>
          </a:bodyPr>
          <a:lstStyle/>
          <a:p>
            <a:r>
              <a:rPr lang="en-US" dirty="0" smtClean="0"/>
              <a:t>[Invertible Bloom Filter (</a:t>
            </a:r>
            <a:r>
              <a:rPr lang="en-US" dirty="0" err="1" smtClean="0"/>
              <a:t>Sigcomm</a:t>
            </a:r>
            <a:r>
              <a:rPr lang="en-US" dirty="0" smtClean="0"/>
              <a:t>’ 11)]</a:t>
            </a:r>
            <a:endParaRPr lang="en-US" dirty="0"/>
          </a:p>
        </p:txBody>
      </p:sp>
    </p:spTree>
    <p:extLst>
      <p:ext uri="{BB962C8B-B14F-4D97-AF65-F5344CB8AC3E}">
        <p14:creationId xmlns:p14="http://schemas.microsoft.com/office/powerpoint/2010/main" val="1887537569"/>
      </p:ext>
    </p:extLst>
  </p:cSld>
  <p:clrMapOvr>
    <a:masterClrMapping/>
  </p:clrMapOvr>
  <mc:AlternateContent xmlns:mc="http://schemas.openxmlformats.org/markup-compatibility/2006">
    <mc:Choice xmlns:p14="http://schemas.microsoft.com/office/powerpoint/2010/main" Requires="p14">
      <p:transition spd="med" p14:dur="700" advTm="3413">
        <p:fade/>
      </p:transition>
    </mc:Choice>
    <mc:Fallback>
      <p:transition spd="med" advTm="3413">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hash functions across switches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22</a:t>
            </a:fld>
            <a:endParaRPr lang="en-US"/>
          </a:p>
        </p:txBody>
      </p:sp>
      <p:sp>
        <p:nvSpPr>
          <p:cNvPr id="15" name="CustomShape 3"/>
          <p:cNvSpPr/>
          <p:nvPr/>
        </p:nvSpPr>
        <p:spPr>
          <a:xfrm>
            <a:off x="3160900" y="1298259"/>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16" name="CustomShape 3"/>
          <p:cNvSpPr/>
          <p:nvPr/>
        </p:nvSpPr>
        <p:spPr>
          <a:xfrm>
            <a:off x="5483476" y="1298259"/>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17" name="CustomShape 3"/>
          <p:cNvSpPr/>
          <p:nvPr/>
        </p:nvSpPr>
        <p:spPr>
          <a:xfrm>
            <a:off x="7681083" y="1687937"/>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smtClean="0">
                <a:solidFill>
                  <a:schemeClr val="bg1"/>
                </a:solidFill>
              </a:rPr>
              <a:t>d</a:t>
            </a:r>
            <a:endParaRPr sz="2400" dirty="0">
              <a:solidFill>
                <a:schemeClr val="bg1"/>
              </a:solidFill>
            </a:endParaRPr>
          </a:p>
        </p:txBody>
      </p:sp>
      <p:grpSp>
        <p:nvGrpSpPr>
          <p:cNvPr id="19" name="Group 18"/>
          <p:cNvGrpSpPr/>
          <p:nvPr/>
        </p:nvGrpSpPr>
        <p:grpSpPr>
          <a:xfrm>
            <a:off x="9258087" y="2105005"/>
            <a:ext cx="2995401" cy="4201650"/>
            <a:chOff x="9258087" y="2105005"/>
            <a:chExt cx="2995401" cy="4201650"/>
          </a:xfrm>
        </p:grpSpPr>
        <p:pic>
          <p:nvPicPr>
            <p:cNvPr id="2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8087" y="2386287"/>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8087" y="3967188"/>
              <a:ext cx="1302160" cy="81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p:cNvPicPr>
              <a:picLocks noChangeAspect="1"/>
            </p:cNvPicPr>
            <p:nvPr/>
          </p:nvPicPr>
          <p:blipFill>
            <a:blip r:embed="rId5"/>
            <a:stretch>
              <a:fillRect/>
            </a:stretch>
          </p:blipFill>
          <p:spPr>
            <a:xfrm>
              <a:off x="9536422" y="5224708"/>
              <a:ext cx="807299" cy="1081947"/>
            </a:xfrm>
            <a:prstGeom prst="rect">
              <a:avLst/>
            </a:prstGeom>
          </p:spPr>
        </p:pic>
        <p:sp>
          <p:nvSpPr>
            <p:cNvPr id="23" name="TextBox 22"/>
            <p:cNvSpPr txBox="1"/>
            <p:nvPr/>
          </p:nvSpPr>
          <p:spPr>
            <a:xfrm>
              <a:off x="10494930" y="2105005"/>
              <a:ext cx="1376724" cy="461665"/>
            </a:xfrm>
            <a:prstGeom prst="rect">
              <a:avLst/>
            </a:prstGeom>
            <a:noFill/>
          </p:spPr>
          <p:txBody>
            <a:bodyPr wrap="none" rtlCol="0">
              <a:spAutoFit/>
            </a:bodyPr>
            <a:lstStyle/>
            <a:p>
              <a:r>
                <a:rPr lang="en-US" altLang="zh-CN" sz="2400" dirty="0" smtClean="0"/>
                <a:t>upstream</a:t>
              </a:r>
              <a:endParaRPr lang="en-US" sz="2400" dirty="0"/>
            </a:p>
          </p:txBody>
        </p:sp>
        <p:sp>
          <p:nvSpPr>
            <p:cNvPr id="24" name="TextBox 23"/>
            <p:cNvSpPr txBox="1"/>
            <p:nvPr/>
          </p:nvSpPr>
          <p:spPr>
            <a:xfrm>
              <a:off x="10494930" y="3576108"/>
              <a:ext cx="1758558" cy="461665"/>
            </a:xfrm>
            <a:prstGeom prst="rect">
              <a:avLst/>
            </a:prstGeom>
            <a:noFill/>
          </p:spPr>
          <p:txBody>
            <a:bodyPr wrap="none" rtlCol="0">
              <a:spAutoFit/>
            </a:bodyPr>
            <a:lstStyle/>
            <a:p>
              <a:r>
                <a:rPr lang="en-US" altLang="zh-CN" sz="2400" dirty="0" smtClean="0"/>
                <a:t>downstream</a:t>
              </a:r>
              <a:endParaRPr lang="en-US" sz="2400" dirty="0"/>
            </a:p>
          </p:txBody>
        </p:sp>
        <p:sp>
          <p:nvSpPr>
            <p:cNvPr id="25" name="TextBox 24"/>
            <p:cNvSpPr txBox="1"/>
            <p:nvPr/>
          </p:nvSpPr>
          <p:spPr>
            <a:xfrm>
              <a:off x="10494930" y="5483409"/>
              <a:ext cx="1304011" cy="461665"/>
            </a:xfrm>
            <a:prstGeom prst="rect">
              <a:avLst/>
            </a:prstGeom>
            <a:noFill/>
          </p:spPr>
          <p:txBody>
            <a:bodyPr wrap="none" rtlCol="0">
              <a:spAutoFit/>
            </a:bodyPr>
            <a:lstStyle/>
            <a:p>
              <a:r>
                <a:rPr lang="en-US" altLang="zh-CN" sz="2400" dirty="0" smtClean="0"/>
                <a:t>Collector</a:t>
              </a:r>
              <a:endParaRPr lang="en-US" sz="2400" dirty="0"/>
            </a:p>
          </p:txBody>
        </p:sp>
      </p:grpSp>
      <p:graphicFrame>
        <p:nvGraphicFramePr>
          <p:cNvPr id="26" name="Table 25"/>
          <p:cNvGraphicFramePr/>
          <p:nvPr>
            <p:extLst>
              <p:ext uri="{D42A27DB-BD31-4B8C-83A1-F6EECF244321}">
                <p14:modId xmlns:p14="http://schemas.microsoft.com/office/powerpoint/2010/main" val="404761324"/>
              </p:ext>
            </p:extLst>
          </p:nvPr>
        </p:nvGraphicFramePr>
        <p:xfrm>
          <a:off x="1968134" y="246729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solidFill>
                            <a:srgbClr val="000000"/>
                          </a:solidFill>
                          <a:latin typeface="+mn-lt"/>
                        </a:rPr>
                        <a:t>a</a:t>
                      </a:r>
                      <a:r>
                        <a:rPr lang="en-US" altLang="zh-CN" sz="2400" dirty="0" err="1" smtClean="0">
                          <a:solidFill>
                            <a:srgbClr val="000000"/>
                          </a:solidFill>
                          <a:latin typeface="+mn-lt"/>
                        </a:rPr>
                        <a:t>⊕c⊕d</a:t>
                      </a:r>
                      <a:endParaRPr sz="2400" dirty="0" smtClean="0"/>
                    </a:p>
                    <a:p>
                      <a:pPr algn="ctr">
                        <a:lnSpc>
                          <a:spcPct val="100000"/>
                        </a:lnSpc>
                      </a:pPr>
                      <a:r>
                        <a:rPr lang="en-US" sz="2400" dirty="0" smtClean="0">
                          <a:solidFill>
                            <a:srgbClr val="000000"/>
                          </a:solidFill>
                          <a:latin typeface="Calibri"/>
                        </a:rPr>
                        <a:t>3</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t>b</a:t>
                      </a:r>
                      <a:r>
                        <a:rPr lang="en-US" altLang="zh-CN" sz="2400" dirty="0" err="1" smtClean="0">
                          <a:solidFill>
                            <a:srgbClr val="000000"/>
                          </a:solidFill>
                          <a:latin typeface="+mn-lt"/>
                        </a:rPr>
                        <a:t>⊕c</a:t>
                      </a:r>
                      <a:endParaRPr sz="2400" dirty="0" smtClean="0"/>
                    </a:p>
                    <a:p>
                      <a:pPr algn="ctr">
                        <a:lnSpc>
                          <a:spcPct val="100000"/>
                        </a:lnSpc>
                      </a:pPr>
                      <a:r>
                        <a:rPr lang="en-US" sz="2400" dirty="0" smtClean="0"/>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t>a</a:t>
                      </a:r>
                      <a:r>
                        <a:rPr lang="en-US" altLang="zh-CN" sz="2400" dirty="0" err="1" smtClean="0">
                          <a:solidFill>
                            <a:srgbClr val="000000"/>
                          </a:solidFill>
                          <a:latin typeface="+mn-lt"/>
                        </a:rPr>
                        <a:t>⊕b⊕d</a:t>
                      </a:r>
                      <a:endParaRPr sz="2400" dirty="0" smtClean="0"/>
                    </a:p>
                    <a:p>
                      <a:pPr algn="ctr">
                        <a:lnSpc>
                          <a:spcPct val="100000"/>
                        </a:lnSpc>
                      </a:pPr>
                      <a:r>
                        <a:rPr lang="en-US" sz="2400" dirty="0" smtClean="0"/>
                        <a:t>3</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t>a</a:t>
                      </a:r>
                      <a:r>
                        <a:rPr lang="en-US" altLang="zh-CN" sz="2400" dirty="0" err="1" smtClean="0">
                          <a:solidFill>
                            <a:srgbClr val="000000"/>
                          </a:solidFill>
                          <a:latin typeface="+mn-lt"/>
                        </a:rPr>
                        <a:t>⊕c</a:t>
                      </a:r>
                      <a:endParaRPr sz="2400" dirty="0"/>
                    </a:p>
                    <a:p>
                      <a:pPr algn="ctr">
                        <a:lnSpc>
                          <a:spcPct val="100000"/>
                        </a:lnSpc>
                      </a:pPr>
                      <a:r>
                        <a:rPr lang="en-US" sz="2400" dirty="0" smtClean="0">
                          <a:solidFill>
                            <a:srgbClr val="000000"/>
                          </a:solidFill>
                          <a:latin typeface="Calibri"/>
                        </a:rPr>
                        <a:t>2</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solidFill>
                            <a:srgbClr val="000000"/>
                          </a:solidFill>
                          <a:latin typeface="+mn-lt"/>
                        </a:rPr>
                        <a:t>b</a:t>
                      </a:r>
                      <a:r>
                        <a:rPr lang="en-US" altLang="zh-CN" sz="2400" dirty="0" err="1" smtClean="0">
                          <a:solidFill>
                            <a:srgbClr val="000000"/>
                          </a:solidFill>
                          <a:latin typeface="+mn-lt"/>
                        </a:rPr>
                        <a:t>⊕d</a:t>
                      </a:r>
                      <a:endParaRPr sz="2400" dirty="0"/>
                    </a:p>
                    <a:p>
                      <a:pPr algn="ctr">
                        <a:lnSpc>
                          <a:spcPct val="100000"/>
                        </a:lnSpc>
                      </a:pPr>
                      <a:r>
                        <a:rPr lang="en-US" sz="2400" dirty="0" smtClean="0"/>
                        <a:t>2</a:t>
                      </a:r>
                      <a:endParaRPr sz="2400" dirty="0"/>
                    </a:p>
                  </a:txBody>
                  <a:tcPr marL="0" marR="0" marT="0" marB="0"/>
                </a:tc>
              </a:tr>
            </a:tbl>
          </a:graphicData>
        </a:graphic>
      </p:graphicFrame>
      <p:graphicFrame>
        <p:nvGraphicFramePr>
          <p:cNvPr id="27" name="Table 26"/>
          <p:cNvGraphicFramePr/>
          <p:nvPr>
            <p:extLst>
              <p:ext uri="{D42A27DB-BD31-4B8C-83A1-F6EECF244321}">
                <p14:modId xmlns:p14="http://schemas.microsoft.com/office/powerpoint/2010/main" val="1681586184"/>
              </p:ext>
            </p:extLst>
          </p:nvPr>
        </p:nvGraphicFramePr>
        <p:xfrm>
          <a:off x="1968134" y="4048195"/>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pPr>
                      <a:r>
                        <a:rPr lang="en-US" sz="2400" dirty="0" smtClean="0">
                          <a:solidFill>
                            <a:srgbClr val="000000"/>
                          </a:solidFill>
                          <a:latin typeface="Calibri"/>
                        </a:rPr>
                        <a:t>d</a:t>
                      </a:r>
                      <a:endParaRPr sz="2400" dirty="0"/>
                    </a:p>
                    <a:p>
                      <a:pPr algn="ctr">
                        <a:lnSpc>
                          <a:spcPct val="100000"/>
                        </a:lnSpc>
                      </a:pPr>
                      <a:r>
                        <a:rPr lang="en-US" sz="2400" dirty="0" smtClean="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altLang="zh-CN" sz="2400" dirty="0" smtClean="0">
                          <a:solidFill>
                            <a:srgbClr val="000000"/>
                          </a:solidFill>
                          <a:latin typeface="Calibri"/>
                        </a:rPr>
                        <a:t>b</a:t>
                      </a:r>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solidFill>
                            <a:srgbClr val="000000"/>
                          </a:solidFill>
                          <a:latin typeface="+mn-lt"/>
                        </a:rPr>
                        <a:t>b</a:t>
                      </a:r>
                      <a:r>
                        <a:rPr lang="en-US" altLang="zh-CN" sz="2400" dirty="0" err="1" smtClean="0">
                          <a:solidFill>
                            <a:srgbClr val="000000"/>
                          </a:solidFill>
                          <a:latin typeface="+mn-lt"/>
                        </a:rPr>
                        <a:t>⊕d</a:t>
                      </a:r>
                      <a:endParaRPr sz="2400" dirty="0"/>
                    </a:p>
                    <a:p>
                      <a:pPr algn="ctr">
                        <a:lnSpc>
                          <a:spcPct val="100000"/>
                        </a:lnSpc>
                      </a:pPr>
                      <a:r>
                        <a:rPr lang="en-US" sz="2400" dirty="0" smtClean="0">
                          <a:solidFill>
                            <a:srgbClr val="000000"/>
                          </a:solidFill>
                          <a:latin typeface="Calibri"/>
                        </a:rPr>
                        <a:t>2</a:t>
                      </a:r>
                      <a:endParaRPr sz="2400" dirty="0"/>
                    </a:p>
                  </a:txBody>
                  <a:tcPr marL="0" marR="0" marT="0" marB="0"/>
                </a:tc>
                <a:tc>
                  <a:txBody>
                    <a:bodyPr/>
                    <a:lstStyle/>
                    <a:p>
                      <a:pPr algn="ctr">
                        <a:lnSpc>
                          <a:spcPct val="100000"/>
                        </a:lnSpc>
                      </a:pPr>
                      <a:r>
                        <a:rPr lang="en-US" sz="2400" dirty="0" smtClean="0">
                          <a:solidFill>
                            <a:srgbClr val="000000"/>
                          </a:solidFill>
                          <a:latin typeface="Calibri"/>
                        </a:rPr>
                        <a:t>0</a:t>
                      </a:r>
                      <a:endParaRPr sz="2400" dirty="0"/>
                    </a:p>
                    <a:p>
                      <a:pPr algn="ctr">
                        <a:lnSpc>
                          <a:spcPct val="100000"/>
                        </a:lnSpc>
                      </a:pPr>
                      <a:r>
                        <a:rPr lang="en-US" sz="2400" dirty="0" smtClean="0">
                          <a:solidFill>
                            <a:srgbClr val="000000"/>
                          </a:solidFill>
                          <a:latin typeface="Calibri"/>
                        </a:rPr>
                        <a:t>0</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solidFill>
                            <a:srgbClr val="000000"/>
                          </a:solidFill>
                          <a:latin typeface="+mn-lt"/>
                        </a:rPr>
                        <a:t>b</a:t>
                      </a:r>
                      <a:r>
                        <a:rPr lang="en-US" altLang="zh-CN" sz="2400" dirty="0" err="1" smtClean="0">
                          <a:solidFill>
                            <a:srgbClr val="000000"/>
                          </a:solidFill>
                          <a:latin typeface="+mn-lt"/>
                        </a:rPr>
                        <a:t>⊕d</a:t>
                      </a:r>
                      <a:endParaRPr sz="2400" dirty="0"/>
                    </a:p>
                    <a:p>
                      <a:pPr algn="ctr">
                        <a:lnSpc>
                          <a:spcPct val="100000"/>
                        </a:lnSpc>
                      </a:pPr>
                      <a:r>
                        <a:rPr lang="en-US" sz="2400" dirty="0" smtClean="0"/>
                        <a:t>2</a:t>
                      </a:r>
                      <a:endParaRPr sz="2400" dirty="0"/>
                    </a:p>
                  </a:txBody>
                  <a:tcPr marL="0" marR="0" marT="0" marB="0"/>
                </a:tc>
              </a:tr>
            </a:tbl>
          </a:graphicData>
        </a:graphic>
      </p:graphicFrame>
      <p:sp>
        <p:nvSpPr>
          <p:cNvPr id="28" name="CustomShape 3"/>
          <p:cNvSpPr/>
          <p:nvPr/>
        </p:nvSpPr>
        <p:spPr>
          <a:xfrm>
            <a:off x="3160901"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29" name="CustomShape 3"/>
          <p:cNvSpPr/>
          <p:nvPr/>
        </p:nvSpPr>
        <p:spPr>
          <a:xfrm>
            <a:off x="4306948"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30" name="CustomShape 3"/>
          <p:cNvSpPr/>
          <p:nvPr/>
        </p:nvSpPr>
        <p:spPr>
          <a:xfrm>
            <a:off x="6568563" y="1687937"/>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31" name="CustomShape 3"/>
          <p:cNvSpPr/>
          <p:nvPr/>
        </p:nvSpPr>
        <p:spPr>
          <a:xfrm>
            <a:off x="4306948"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2" name="CustomShape 3"/>
          <p:cNvSpPr/>
          <p:nvPr/>
        </p:nvSpPr>
        <p:spPr>
          <a:xfrm>
            <a:off x="5483476" y="168793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3" name="CustomShape 3"/>
          <p:cNvSpPr/>
          <p:nvPr/>
        </p:nvSpPr>
        <p:spPr>
          <a:xfrm>
            <a:off x="7681083" y="2077087"/>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4" name="CustomShape 3"/>
          <p:cNvSpPr/>
          <p:nvPr/>
        </p:nvSpPr>
        <p:spPr>
          <a:xfrm>
            <a:off x="3160900"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35" name="CustomShape 3"/>
          <p:cNvSpPr/>
          <p:nvPr/>
        </p:nvSpPr>
        <p:spPr>
          <a:xfrm>
            <a:off x="5483476" y="20782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36" name="CustomShape 3"/>
          <p:cNvSpPr/>
          <p:nvPr/>
        </p:nvSpPr>
        <p:spPr>
          <a:xfrm>
            <a:off x="6568563" y="207708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37" name="CustomShape 3"/>
          <p:cNvSpPr/>
          <p:nvPr/>
        </p:nvSpPr>
        <p:spPr>
          <a:xfrm>
            <a:off x="4306948"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8" name="CustomShape 3"/>
          <p:cNvSpPr/>
          <p:nvPr/>
        </p:nvSpPr>
        <p:spPr>
          <a:xfrm>
            <a:off x="5483476" y="365349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39" name="CustomShape 3"/>
          <p:cNvSpPr/>
          <p:nvPr/>
        </p:nvSpPr>
        <p:spPr>
          <a:xfrm>
            <a:off x="7681083" y="3645218"/>
            <a:ext cx="768097" cy="3200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b</a:t>
            </a:r>
            <a:endParaRPr sz="2400" dirty="0">
              <a:solidFill>
                <a:schemeClr val="bg1"/>
              </a:solidFill>
            </a:endParaRPr>
          </a:p>
        </p:txBody>
      </p:sp>
      <p:sp>
        <p:nvSpPr>
          <p:cNvPr id="40" name="CustomShape 3"/>
          <p:cNvSpPr/>
          <p:nvPr/>
        </p:nvSpPr>
        <p:spPr>
          <a:xfrm>
            <a:off x="3160901" y="3657115"/>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41" name="CustomShape 3"/>
          <p:cNvSpPr/>
          <p:nvPr/>
        </p:nvSpPr>
        <p:spPr>
          <a:xfrm>
            <a:off x="5483476" y="3267781"/>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sp>
        <p:nvSpPr>
          <p:cNvPr id="42" name="CustomShape 3"/>
          <p:cNvSpPr/>
          <p:nvPr/>
        </p:nvSpPr>
        <p:spPr>
          <a:xfrm>
            <a:off x="7681083" y="3267781"/>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smtClean="0">
                <a:solidFill>
                  <a:schemeClr val="bg1"/>
                </a:solidFill>
              </a:rPr>
              <a:t>d</a:t>
            </a:r>
            <a:endParaRPr sz="2400" dirty="0">
              <a:solidFill>
                <a:schemeClr val="bg1"/>
              </a:solidFill>
            </a:endParaRPr>
          </a:p>
        </p:txBody>
      </p:sp>
      <p:sp>
        <p:nvSpPr>
          <p:cNvPr id="46" name="CustomShape 3"/>
          <p:cNvSpPr/>
          <p:nvPr/>
        </p:nvSpPr>
        <p:spPr>
          <a:xfrm>
            <a:off x="9492460" y="2514649"/>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cxnSp>
        <p:nvCxnSpPr>
          <p:cNvPr id="47" name="Straight Arrow Connector 46"/>
          <p:cNvCxnSpPr/>
          <p:nvPr/>
        </p:nvCxnSpPr>
        <p:spPr>
          <a:xfrm>
            <a:off x="9893098" y="2792550"/>
            <a:ext cx="0" cy="1174638"/>
          </a:xfrm>
          <a:prstGeom prst="straightConnector1">
            <a:avLst/>
          </a:prstGeom>
          <a:ln w="38100">
            <a:solidFill>
              <a:schemeClr val="accent4">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CustomShape 3"/>
          <p:cNvSpPr/>
          <p:nvPr/>
        </p:nvSpPr>
        <p:spPr>
          <a:xfrm>
            <a:off x="9525118" y="4097545"/>
            <a:ext cx="768097" cy="3200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0000" tIns="45000" rIns="90000" bIns="45000" anchor="ctr"/>
          <a:lstStyle/>
          <a:p>
            <a:pPr algn="ctr">
              <a:lnSpc>
                <a:spcPct val="100000"/>
              </a:lnSpc>
            </a:pPr>
            <a:r>
              <a:rPr lang="en-US" sz="2400" dirty="0">
                <a:solidFill>
                  <a:schemeClr val="bg1"/>
                </a:solidFill>
                <a:latin typeface="Calibri"/>
              </a:rPr>
              <a:t>d</a:t>
            </a:r>
            <a:endParaRPr sz="2400" dirty="0">
              <a:solidFill>
                <a:schemeClr val="bg1"/>
              </a:solidFill>
            </a:endParaRPr>
          </a:p>
        </p:txBody>
      </p:sp>
      <p:graphicFrame>
        <p:nvGraphicFramePr>
          <p:cNvPr id="49" name="Table 48"/>
          <p:cNvGraphicFramePr/>
          <p:nvPr>
            <p:extLst>
              <p:ext uri="{D42A27DB-BD31-4B8C-83A1-F6EECF244321}">
                <p14:modId xmlns:p14="http://schemas.microsoft.com/office/powerpoint/2010/main" val="1233782675"/>
              </p:ext>
            </p:extLst>
          </p:nvPr>
        </p:nvGraphicFramePr>
        <p:xfrm>
          <a:off x="1968133" y="562122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smtClean="0">
                          <a:solidFill>
                            <a:srgbClr val="000000"/>
                          </a:solidFill>
                          <a:latin typeface="+mn-lt"/>
                        </a:rPr>
                        <a:t>a⊕c</a:t>
                      </a:r>
                      <a:endParaRPr sz="2400" dirty="0"/>
                    </a:p>
                    <a:p>
                      <a:pPr algn="ctr">
                        <a:lnSpc>
                          <a:spcPct val="100000"/>
                        </a:lnSpc>
                      </a:pPr>
                      <a:r>
                        <a:rPr lang="en-US" sz="2400" dirty="0" smtClean="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smtClean="0"/>
                        <a:t>c</a:t>
                      </a:r>
                      <a:endParaRPr sz="2400" dirty="0" smtClean="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algn="ctr">
                        <a:lnSpc>
                          <a:spcPct val="100000"/>
                        </a:lnSpc>
                      </a:pPr>
                      <a:r>
                        <a:rPr lang="en-US" sz="2400" dirty="0" smtClean="0">
                          <a:solidFill>
                            <a:srgbClr val="000000"/>
                          </a:solidFill>
                          <a:latin typeface="Calibri"/>
                        </a:rPr>
                        <a:t>a</a:t>
                      </a:r>
                      <a:endParaRPr sz="2400" dirty="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smtClean="0">
                          <a:solidFill>
                            <a:srgbClr val="000000"/>
                          </a:solidFill>
                          <a:latin typeface="+mn-lt"/>
                        </a:rPr>
                        <a:t>a⊕c</a:t>
                      </a:r>
                      <a:endParaRPr sz="2400" dirty="0"/>
                    </a:p>
                    <a:p>
                      <a:pPr algn="ctr">
                        <a:lnSpc>
                          <a:spcPct val="100000"/>
                        </a:lnSpc>
                      </a:pPr>
                      <a:r>
                        <a:rPr lang="en-US" sz="2400" dirty="0" smtClean="0">
                          <a:solidFill>
                            <a:srgbClr val="000000"/>
                          </a:solidFill>
                          <a:latin typeface="Calibri"/>
                        </a:rPr>
                        <a:t>2</a:t>
                      </a:r>
                      <a:endParaRPr sz="2400" dirty="0"/>
                    </a:p>
                  </a:txBody>
                  <a:tcPr marL="0" marR="0" marT="0" marB="0"/>
                </a:tc>
                <a:tc>
                  <a:txBody>
                    <a:bodyPr/>
                    <a:lstStyle/>
                    <a:p>
                      <a:pPr algn="ctr">
                        <a:lnSpc>
                          <a:spcPct val="100000"/>
                        </a:lnSpc>
                      </a:pPr>
                      <a:r>
                        <a:rPr lang="en-US" sz="2400" dirty="0" smtClean="0">
                          <a:solidFill>
                            <a:srgbClr val="000000"/>
                          </a:solidFill>
                          <a:latin typeface="Calibri"/>
                        </a:rPr>
                        <a:t>0</a:t>
                      </a:r>
                      <a:endParaRPr sz="2400" dirty="0"/>
                    </a:p>
                    <a:p>
                      <a:pPr algn="ctr">
                        <a:lnSpc>
                          <a:spcPct val="100000"/>
                        </a:lnSpc>
                      </a:pPr>
                      <a:r>
                        <a:rPr lang="en-US" sz="2400" dirty="0" smtClean="0">
                          <a:solidFill>
                            <a:srgbClr val="000000"/>
                          </a:solidFill>
                          <a:latin typeface="Calibri"/>
                        </a:rPr>
                        <a:t>0</a:t>
                      </a:r>
                      <a:endParaRPr sz="2400" dirty="0"/>
                    </a:p>
                  </a:txBody>
                  <a:tcPr marL="0" marR="0" marT="0" marB="0"/>
                </a:tc>
              </a:tr>
            </a:tbl>
          </a:graphicData>
        </a:graphic>
      </p:graphicFrame>
      <p:sp>
        <p:nvSpPr>
          <p:cNvPr id="50" name="CustomShape 3"/>
          <p:cNvSpPr/>
          <p:nvPr/>
        </p:nvSpPr>
        <p:spPr>
          <a:xfrm>
            <a:off x="3160900" y="485862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51" name="CustomShape 3"/>
          <p:cNvSpPr/>
          <p:nvPr/>
        </p:nvSpPr>
        <p:spPr>
          <a:xfrm>
            <a:off x="3160900" y="523462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52" name="CustomShape 3"/>
          <p:cNvSpPr/>
          <p:nvPr/>
        </p:nvSpPr>
        <p:spPr>
          <a:xfrm>
            <a:off x="5483474" y="523101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53" name="CustomShape 3"/>
          <p:cNvSpPr/>
          <p:nvPr/>
        </p:nvSpPr>
        <p:spPr>
          <a:xfrm>
            <a:off x="6568561" y="5229264"/>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54" name="CustomShape 3"/>
          <p:cNvSpPr/>
          <p:nvPr/>
        </p:nvSpPr>
        <p:spPr>
          <a:xfrm>
            <a:off x="4306947" y="523992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55" name="CustomShape 3"/>
          <p:cNvSpPr/>
          <p:nvPr/>
        </p:nvSpPr>
        <p:spPr>
          <a:xfrm>
            <a:off x="6568560" y="4858752"/>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56" name="Curved Right Arrow 55"/>
          <p:cNvSpPr/>
          <p:nvPr/>
        </p:nvSpPr>
        <p:spPr>
          <a:xfrm>
            <a:off x="1569097" y="2700000"/>
            <a:ext cx="372244" cy="1717585"/>
          </a:xfrm>
          <a:prstGeom prst="curvedRightArrow">
            <a:avLst>
              <a:gd name="adj1" fmla="val 25000"/>
              <a:gd name="adj2" fmla="val 7592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p:cNvSpPr txBox="1"/>
          <p:nvPr/>
        </p:nvSpPr>
        <p:spPr>
          <a:xfrm>
            <a:off x="150090" y="3198814"/>
            <a:ext cx="2268570" cy="954107"/>
          </a:xfrm>
          <a:prstGeom prst="rect">
            <a:avLst/>
          </a:prstGeom>
          <a:noFill/>
        </p:spPr>
        <p:txBody>
          <a:bodyPr wrap="none" rtlCol="0">
            <a:spAutoFit/>
          </a:bodyPr>
          <a:lstStyle/>
          <a:p>
            <a:r>
              <a:rPr lang="en-US" sz="2800" dirty="0" smtClean="0"/>
              <a:t>Collector does</a:t>
            </a:r>
          </a:p>
          <a:p>
            <a:r>
              <a:rPr lang="en-US" sz="2800" dirty="0" smtClean="0"/>
              <a:t>subtraction</a:t>
            </a:r>
            <a:endParaRPr lang="en-US" sz="2800" dirty="0"/>
          </a:p>
        </p:txBody>
      </p:sp>
      <p:sp>
        <p:nvSpPr>
          <p:cNvPr id="44" name="TextBox 43"/>
          <p:cNvSpPr txBox="1"/>
          <p:nvPr/>
        </p:nvSpPr>
        <p:spPr>
          <a:xfrm>
            <a:off x="65946" y="6444343"/>
            <a:ext cx="3804375" cy="369332"/>
          </a:xfrm>
          <a:prstGeom prst="rect">
            <a:avLst/>
          </a:prstGeom>
          <a:noFill/>
        </p:spPr>
        <p:txBody>
          <a:bodyPr wrap="none" rtlCol="0">
            <a:spAutoFit/>
          </a:bodyPr>
          <a:lstStyle/>
          <a:p>
            <a:r>
              <a:rPr lang="en-US" dirty="0" smtClean="0"/>
              <a:t>[Invertible Bloom Filter (</a:t>
            </a:r>
            <a:r>
              <a:rPr lang="en-US" dirty="0" err="1" smtClean="0"/>
              <a:t>Sigcomm</a:t>
            </a:r>
            <a:r>
              <a:rPr lang="en-US" dirty="0" smtClean="0"/>
              <a:t>’ 11)]</a:t>
            </a:r>
            <a:endParaRPr lang="en-US" dirty="0"/>
          </a:p>
        </p:txBody>
      </p:sp>
    </p:spTree>
    <p:custDataLst>
      <p:tags r:id="rId1"/>
    </p:custDataLst>
    <p:extLst>
      <p:ext uri="{BB962C8B-B14F-4D97-AF65-F5344CB8AC3E}">
        <p14:creationId xmlns:p14="http://schemas.microsoft.com/office/powerpoint/2010/main" val="760907416"/>
      </p:ext>
    </p:extLst>
  </p:cSld>
  <p:clrMapOvr>
    <a:masterClrMapping/>
  </p:clrMapOvr>
  <mc:AlternateContent xmlns:mc="http://schemas.openxmlformats.org/markup-compatibility/2006">
    <mc:Choice xmlns:p14="http://schemas.microsoft.com/office/powerpoint/2010/main" Requires="p14">
      <p:transition spd="med" p14:dur="700" advTm="38574">
        <p:fade/>
      </p:transition>
    </mc:Choice>
    <mc:Fallback>
      <p:transition spd="med" advTm="3857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Retrieve losses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904A8AC-C669-244C-953E-6C477326AD58}" type="slidenum">
              <a:rPr lang="en-US" smtClean="0"/>
              <a:t>23</a:t>
            </a:fld>
            <a:endParaRPr lang="en-US"/>
          </a:p>
        </p:txBody>
      </p:sp>
      <p:graphicFrame>
        <p:nvGraphicFramePr>
          <p:cNvPr id="5" name="Table 4"/>
          <p:cNvGraphicFramePr/>
          <p:nvPr>
            <p:extLst>
              <p:ext uri="{D42A27DB-BD31-4B8C-83A1-F6EECF244321}">
                <p14:modId xmlns:p14="http://schemas.microsoft.com/office/powerpoint/2010/main" val="849845668"/>
              </p:ext>
            </p:extLst>
          </p:nvPr>
        </p:nvGraphicFramePr>
        <p:xfrm>
          <a:off x="1968133" y="562122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smtClean="0">
                          <a:solidFill>
                            <a:srgbClr val="000000"/>
                          </a:solidFill>
                          <a:latin typeface="+mn-lt"/>
                        </a:rPr>
                        <a:t>a⊕c</a:t>
                      </a:r>
                      <a:endParaRPr sz="2400" dirty="0"/>
                    </a:p>
                    <a:p>
                      <a:pPr algn="ctr">
                        <a:lnSpc>
                          <a:spcPct val="100000"/>
                        </a:lnSpc>
                      </a:pPr>
                      <a:r>
                        <a:rPr lang="en-US" sz="2400" dirty="0" smtClean="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smtClean="0"/>
                        <a:t>c</a:t>
                      </a:r>
                      <a:endParaRPr sz="2400" dirty="0" smtClean="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algn="ctr">
                        <a:lnSpc>
                          <a:spcPct val="100000"/>
                        </a:lnSpc>
                      </a:pPr>
                      <a:r>
                        <a:rPr lang="en-US" sz="2400" dirty="0" smtClean="0">
                          <a:solidFill>
                            <a:srgbClr val="000000"/>
                          </a:solidFill>
                          <a:latin typeface="Calibri"/>
                        </a:rPr>
                        <a:t>a</a:t>
                      </a:r>
                      <a:endParaRPr sz="2400" dirty="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smtClean="0">
                          <a:solidFill>
                            <a:srgbClr val="000000"/>
                          </a:solidFill>
                          <a:latin typeface="+mn-lt"/>
                        </a:rPr>
                        <a:t>a⊕c</a:t>
                      </a:r>
                      <a:endParaRPr sz="2400" dirty="0"/>
                    </a:p>
                    <a:p>
                      <a:pPr algn="ctr">
                        <a:lnSpc>
                          <a:spcPct val="100000"/>
                        </a:lnSpc>
                      </a:pPr>
                      <a:r>
                        <a:rPr lang="en-US" sz="2400" dirty="0" smtClean="0">
                          <a:solidFill>
                            <a:srgbClr val="000000"/>
                          </a:solidFill>
                          <a:latin typeface="Calibri"/>
                        </a:rPr>
                        <a:t>2</a:t>
                      </a:r>
                      <a:endParaRPr sz="2400" dirty="0"/>
                    </a:p>
                  </a:txBody>
                  <a:tcPr marL="0" marR="0" marT="0" marB="0"/>
                </a:tc>
                <a:tc>
                  <a:txBody>
                    <a:bodyPr/>
                    <a:lstStyle/>
                    <a:p>
                      <a:pPr algn="ctr">
                        <a:lnSpc>
                          <a:spcPct val="100000"/>
                        </a:lnSpc>
                      </a:pPr>
                      <a:r>
                        <a:rPr lang="en-US" sz="2400" dirty="0" smtClean="0">
                          <a:solidFill>
                            <a:srgbClr val="000000"/>
                          </a:solidFill>
                          <a:latin typeface="Calibri"/>
                        </a:rPr>
                        <a:t>0</a:t>
                      </a:r>
                      <a:endParaRPr sz="2400" dirty="0"/>
                    </a:p>
                    <a:p>
                      <a:pPr algn="ctr">
                        <a:lnSpc>
                          <a:spcPct val="100000"/>
                        </a:lnSpc>
                      </a:pPr>
                      <a:r>
                        <a:rPr lang="en-US" sz="2400" dirty="0" smtClean="0">
                          <a:solidFill>
                            <a:srgbClr val="000000"/>
                          </a:solidFill>
                          <a:latin typeface="Calibri"/>
                        </a:rPr>
                        <a:t>0</a:t>
                      </a:r>
                      <a:endParaRPr sz="2400" dirty="0"/>
                    </a:p>
                  </a:txBody>
                  <a:tcPr marL="0" marR="0" marT="0" marB="0"/>
                </a:tc>
              </a:tr>
            </a:tbl>
          </a:graphicData>
        </a:graphic>
      </p:graphicFrame>
      <p:sp>
        <p:nvSpPr>
          <p:cNvPr id="6" name="CustomShape 3"/>
          <p:cNvSpPr/>
          <p:nvPr/>
        </p:nvSpPr>
        <p:spPr>
          <a:xfrm>
            <a:off x="3160900" y="485862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7" name="CustomShape 3"/>
          <p:cNvSpPr/>
          <p:nvPr/>
        </p:nvSpPr>
        <p:spPr>
          <a:xfrm>
            <a:off x="3160900" y="523462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8" name="CustomShape 3"/>
          <p:cNvSpPr/>
          <p:nvPr/>
        </p:nvSpPr>
        <p:spPr>
          <a:xfrm>
            <a:off x="5483474" y="523101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9" name="CustomShape 3"/>
          <p:cNvSpPr/>
          <p:nvPr/>
        </p:nvSpPr>
        <p:spPr>
          <a:xfrm>
            <a:off x="6568561" y="5229264"/>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10" name="CustomShape 3"/>
          <p:cNvSpPr/>
          <p:nvPr/>
        </p:nvSpPr>
        <p:spPr>
          <a:xfrm>
            <a:off x="4306947" y="523992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11" name="CustomShape 3"/>
          <p:cNvSpPr/>
          <p:nvPr/>
        </p:nvSpPr>
        <p:spPr>
          <a:xfrm>
            <a:off x="6568560" y="4858752"/>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pic>
        <p:nvPicPr>
          <p:cNvPr id="12" name="Picture 11"/>
          <p:cNvPicPr>
            <a:picLocks noChangeAspect="1"/>
          </p:cNvPicPr>
          <p:nvPr/>
        </p:nvPicPr>
        <p:blipFill>
          <a:blip r:embed="rId3"/>
          <a:stretch>
            <a:fillRect/>
          </a:stretch>
        </p:blipFill>
        <p:spPr>
          <a:xfrm>
            <a:off x="9536422" y="5224708"/>
            <a:ext cx="807299" cy="1081947"/>
          </a:xfrm>
          <a:prstGeom prst="rect">
            <a:avLst/>
          </a:prstGeom>
        </p:spPr>
      </p:pic>
      <p:sp>
        <p:nvSpPr>
          <p:cNvPr id="13" name="TextBox 12"/>
          <p:cNvSpPr txBox="1"/>
          <p:nvPr/>
        </p:nvSpPr>
        <p:spPr>
          <a:xfrm>
            <a:off x="10494930" y="5483409"/>
            <a:ext cx="1304011" cy="461665"/>
          </a:xfrm>
          <a:prstGeom prst="rect">
            <a:avLst/>
          </a:prstGeom>
          <a:noFill/>
        </p:spPr>
        <p:txBody>
          <a:bodyPr wrap="none" rtlCol="0">
            <a:spAutoFit/>
          </a:bodyPr>
          <a:lstStyle/>
          <a:p>
            <a:r>
              <a:rPr lang="en-US" altLang="zh-CN" sz="2400" dirty="0" smtClean="0"/>
              <a:t>Collector</a:t>
            </a:r>
            <a:endParaRPr lang="en-US" sz="2400" dirty="0"/>
          </a:p>
        </p:txBody>
      </p:sp>
    </p:spTree>
    <p:extLst>
      <p:ext uri="{BB962C8B-B14F-4D97-AF65-F5344CB8AC3E}">
        <p14:creationId xmlns:p14="http://schemas.microsoft.com/office/powerpoint/2010/main" val="927222439"/>
      </p:ext>
    </p:extLst>
  </p:cSld>
  <p:clrMapOvr>
    <a:masterClrMapping/>
  </p:clrMapOvr>
  <mc:AlternateContent xmlns:mc="http://schemas.openxmlformats.org/markup-compatibility/2006">
    <mc:Choice xmlns:p14="http://schemas.microsoft.com/office/powerpoint/2010/main" Requires="p14">
      <p:transition spd="med" p14:dur="700" advClick="0" advTm="4638">
        <p:fade/>
      </p:transition>
    </mc:Choice>
    <mc:Fallback>
      <p:transition spd="med" advClick="0" advTm="46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3301 " pathEditMode="relative" ptsTypes="AA">
                                      <p:cBhvr>
                                        <p:cTn id="6" dur="500" fill="hold"/>
                                        <p:tgtEl>
                                          <p:spTgt spid="5"/>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3301 " pathEditMode="relative" ptsTypes="AA">
                                      <p:cBhvr>
                                        <p:cTn id="8" dur="500" fill="hold"/>
                                        <p:tgtEl>
                                          <p:spTgt spid="6"/>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 -0.3301 " pathEditMode="relative" ptsTypes="AA">
                                      <p:cBhvr>
                                        <p:cTn id="10" dur="500" fill="hold"/>
                                        <p:tgtEl>
                                          <p:spTgt spid="7"/>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 -0.3301 " pathEditMode="relative" ptsTypes="AA">
                                      <p:cBhvr>
                                        <p:cTn id="12" dur="500" fill="hold"/>
                                        <p:tgtEl>
                                          <p:spTgt spid="8"/>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 -0.3301 " pathEditMode="relative" ptsTypes="AA">
                                      <p:cBhvr>
                                        <p:cTn id="14" dur="500" fill="hold"/>
                                        <p:tgtEl>
                                          <p:spTgt spid="9"/>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 -0.3301 " pathEditMode="relative" ptsTypes="AA">
                                      <p:cBhvr>
                                        <p:cTn id="16" dur="500" fill="hold"/>
                                        <p:tgtEl>
                                          <p:spTgt spid="10"/>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 -0.3301 " pathEditMode="relative" ptsTypes="AA">
                                      <p:cBhvr>
                                        <p:cTn id="18" dur="500" fill="hold"/>
                                        <p:tgtEl>
                                          <p:spTgt spid="11"/>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0 -0.36041 " pathEditMode="relative" ptsTypes="AA">
                                      <p:cBhvr>
                                        <p:cTn id="20" dur="500" fill="hold"/>
                                        <p:tgtEl>
                                          <p:spTgt spid="1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 -0.36041 " pathEditMode="relative" ptsTypes="AA">
                                      <p:cBhvr>
                                        <p:cTn id="22" dur="5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Retrieve losses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904A8AC-C669-244C-953E-6C477326AD58}" type="slidenum">
              <a:rPr lang="en-US" smtClean="0"/>
              <a:t>24</a:t>
            </a:fld>
            <a:endParaRPr lang="en-US"/>
          </a:p>
        </p:txBody>
      </p:sp>
      <p:graphicFrame>
        <p:nvGraphicFramePr>
          <p:cNvPr id="5" name="Table 4"/>
          <p:cNvGraphicFramePr/>
          <p:nvPr>
            <p:extLst>
              <p:ext uri="{D42A27DB-BD31-4B8C-83A1-F6EECF244321}">
                <p14:modId xmlns:p14="http://schemas.microsoft.com/office/powerpoint/2010/main" val="2011746188"/>
              </p:ext>
            </p:extLst>
          </p:nvPr>
        </p:nvGraphicFramePr>
        <p:xfrm>
          <a:off x="1968133" y="335206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smtClean="0">
                          <a:solidFill>
                            <a:srgbClr val="000000"/>
                          </a:solidFill>
                          <a:latin typeface="+mn-lt"/>
                        </a:rPr>
                        <a:t>a⊕c</a:t>
                      </a:r>
                      <a:endParaRPr sz="2400" dirty="0"/>
                    </a:p>
                    <a:p>
                      <a:pPr algn="ctr">
                        <a:lnSpc>
                          <a:spcPct val="100000"/>
                        </a:lnSpc>
                      </a:pPr>
                      <a:r>
                        <a:rPr lang="en-US" sz="2400" dirty="0" smtClean="0">
                          <a:solidFill>
                            <a:srgbClr val="000000"/>
                          </a:solidFill>
                          <a:latin typeface="Calibri"/>
                        </a:rPr>
                        <a:t>2</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smtClean="0"/>
                        <a:t>c</a:t>
                      </a:r>
                      <a:endParaRPr sz="2400" dirty="0" smtClean="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algn="ctr">
                        <a:lnSpc>
                          <a:spcPct val="100000"/>
                        </a:lnSpc>
                      </a:pPr>
                      <a:r>
                        <a:rPr lang="en-US" sz="2400" dirty="0" smtClean="0">
                          <a:solidFill>
                            <a:srgbClr val="000000"/>
                          </a:solidFill>
                          <a:latin typeface="Calibri"/>
                        </a:rPr>
                        <a:t>a</a:t>
                      </a:r>
                      <a:endParaRPr sz="2400" dirty="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smtClean="0">
                          <a:solidFill>
                            <a:srgbClr val="000000"/>
                          </a:solidFill>
                          <a:latin typeface="+mn-lt"/>
                        </a:rPr>
                        <a:t>a⊕c</a:t>
                      </a:r>
                      <a:endParaRPr sz="2400" dirty="0"/>
                    </a:p>
                    <a:p>
                      <a:pPr algn="ctr">
                        <a:lnSpc>
                          <a:spcPct val="100000"/>
                        </a:lnSpc>
                      </a:pPr>
                      <a:r>
                        <a:rPr lang="en-US" sz="2400" dirty="0" smtClean="0">
                          <a:solidFill>
                            <a:srgbClr val="000000"/>
                          </a:solidFill>
                          <a:latin typeface="Calibri"/>
                        </a:rPr>
                        <a:t>2</a:t>
                      </a:r>
                      <a:endParaRPr sz="2400" dirty="0"/>
                    </a:p>
                  </a:txBody>
                  <a:tcPr marL="0" marR="0" marT="0" marB="0"/>
                </a:tc>
                <a:tc>
                  <a:txBody>
                    <a:bodyPr/>
                    <a:lstStyle/>
                    <a:p>
                      <a:pPr algn="ctr">
                        <a:lnSpc>
                          <a:spcPct val="100000"/>
                        </a:lnSpc>
                      </a:pPr>
                      <a:r>
                        <a:rPr lang="en-US" sz="2400" dirty="0" smtClean="0">
                          <a:solidFill>
                            <a:srgbClr val="000000"/>
                          </a:solidFill>
                          <a:latin typeface="Calibri"/>
                        </a:rPr>
                        <a:t>0</a:t>
                      </a:r>
                      <a:endParaRPr sz="2400" dirty="0"/>
                    </a:p>
                    <a:p>
                      <a:pPr algn="ctr">
                        <a:lnSpc>
                          <a:spcPct val="100000"/>
                        </a:lnSpc>
                      </a:pPr>
                      <a:r>
                        <a:rPr lang="en-US" sz="2400" dirty="0" smtClean="0">
                          <a:solidFill>
                            <a:srgbClr val="000000"/>
                          </a:solidFill>
                          <a:latin typeface="Calibri"/>
                        </a:rPr>
                        <a:t>0</a:t>
                      </a:r>
                      <a:endParaRPr sz="2400" dirty="0"/>
                    </a:p>
                  </a:txBody>
                  <a:tcPr marL="0" marR="0" marT="0" marB="0"/>
                </a:tc>
              </a:tr>
            </a:tbl>
          </a:graphicData>
        </a:graphic>
      </p:graphicFrame>
      <p:sp>
        <p:nvSpPr>
          <p:cNvPr id="6" name="CustomShape 3"/>
          <p:cNvSpPr/>
          <p:nvPr/>
        </p:nvSpPr>
        <p:spPr>
          <a:xfrm>
            <a:off x="3160900" y="258946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7" name="CustomShape 3"/>
          <p:cNvSpPr/>
          <p:nvPr/>
        </p:nvSpPr>
        <p:spPr>
          <a:xfrm>
            <a:off x="3160900" y="296546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8" name="CustomShape 3"/>
          <p:cNvSpPr/>
          <p:nvPr/>
        </p:nvSpPr>
        <p:spPr>
          <a:xfrm>
            <a:off x="5483474" y="296185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9" name="CustomShape 3"/>
          <p:cNvSpPr/>
          <p:nvPr/>
        </p:nvSpPr>
        <p:spPr>
          <a:xfrm>
            <a:off x="6568561" y="2960104"/>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10" name="CustomShape 3"/>
          <p:cNvSpPr/>
          <p:nvPr/>
        </p:nvSpPr>
        <p:spPr>
          <a:xfrm>
            <a:off x="4306947" y="2970764"/>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11" name="CustomShape 3"/>
          <p:cNvSpPr/>
          <p:nvPr/>
        </p:nvSpPr>
        <p:spPr>
          <a:xfrm>
            <a:off x="6568560" y="2589592"/>
            <a:ext cx="76809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cxnSp>
        <p:nvCxnSpPr>
          <p:cNvPr id="20" name="Straight Connector 19"/>
          <p:cNvCxnSpPr/>
          <p:nvPr/>
        </p:nvCxnSpPr>
        <p:spPr>
          <a:xfrm>
            <a:off x="4547086" y="3384893"/>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306947" y="3352064"/>
            <a:ext cx="913964" cy="705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3514035" y="3351936"/>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952608" y="3384893"/>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20513" y="1872342"/>
            <a:ext cx="984565" cy="523220"/>
          </a:xfrm>
          <a:prstGeom prst="rect">
            <a:avLst/>
          </a:prstGeom>
          <a:noFill/>
        </p:spPr>
        <p:txBody>
          <a:bodyPr wrap="none" rtlCol="0">
            <a:spAutoFit/>
          </a:bodyPr>
          <a:lstStyle/>
          <a:p>
            <a:r>
              <a:rPr lang="en-US" altLang="zh-CN" sz="2800" dirty="0" smtClean="0"/>
              <a:t>Loss: </a:t>
            </a:r>
            <a:endParaRPr lang="en-US" sz="2800" dirty="0"/>
          </a:p>
        </p:txBody>
      </p:sp>
      <p:sp>
        <p:nvSpPr>
          <p:cNvPr id="25" name="TextBox 24"/>
          <p:cNvSpPr txBox="1"/>
          <p:nvPr/>
        </p:nvSpPr>
        <p:spPr>
          <a:xfrm>
            <a:off x="3544948" y="3661099"/>
            <a:ext cx="434734" cy="461665"/>
          </a:xfrm>
          <a:prstGeom prst="rect">
            <a:avLst/>
          </a:prstGeom>
          <a:noFill/>
        </p:spPr>
        <p:txBody>
          <a:bodyPr wrap="none" rtlCol="0">
            <a:spAutoFit/>
          </a:bodyPr>
          <a:lstStyle/>
          <a:p>
            <a:r>
              <a:rPr lang="en-US" sz="2400" dirty="0" smtClean="0">
                <a:solidFill>
                  <a:srgbClr val="FF0000"/>
                </a:solidFill>
              </a:rPr>
              <a:t>-1</a:t>
            </a:r>
            <a:endParaRPr lang="en-US" sz="2400" dirty="0">
              <a:solidFill>
                <a:srgbClr val="FF0000"/>
              </a:solidFill>
            </a:endParaRPr>
          </a:p>
        </p:txBody>
      </p:sp>
      <p:sp>
        <p:nvSpPr>
          <p:cNvPr id="27" name="TextBox 26"/>
          <p:cNvSpPr txBox="1"/>
          <p:nvPr/>
        </p:nvSpPr>
        <p:spPr>
          <a:xfrm>
            <a:off x="4678062" y="3661099"/>
            <a:ext cx="434734" cy="461665"/>
          </a:xfrm>
          <a:prstGeom prst="rect">
            <a:avLst/>
          </a:prstGeom>
          <a:noFill/>
        </p:spPr>
        <p:txBody>
          <a:bodyPr wrap="none" rtlCol="0">
            <a:spAutoFit/>
          </a:bodyPr>
          <a:lstStyle/>
          <a:p>
            <a:r>
              <a:rPr lang="en-US" sz="2400" dirty="0" smtClean="0">
                <a:solidFill>
                  <a:srgbClr val="FF0000"/>
                </a:solidFill>
              </a:rPr>
              <a:t>-1</a:t>
            </a:r>
            <a:endParaRPr lang="en-US" sz="2400" dirty="0">
              <a:solidFill>
                <a:srgbClr val="FF0000"/>
              </a:solidFill>
            </a:endParaRPr>
          </a:p>
        </p:txBody>
      </p:sp>
      <p:sp>
        <p:nvSpPr>
          <p:cNvPr id="28" name="TextBox 27"/>
          <p:cNvSpPr txBox="1"/>
          <p:nvPr/>
        </p:nvSpPr>
        <p:spPr>
          <a:xfrm>
            <a:off x="6952608" y="3661099"/>
            <a:ext cx="434734" cy="461665"/>
          </a:xfrm>
          <a:prstGeom prst="rect">
            <a:avLst/>
          </a:prstGeom>
          <a:noFill/>
        </p:spPr>
        <p:txBody>
          <a:bodyPr wrap="none" rtlCol="0">
            <a:spAutoFit/>
          </a:bodyPr>
          <a:lstStyle/>
          <a:p>
            <a:r>
              <a:rPr lang="en-US" sz="2400" dirty="0" smtClean="0">
                <a:solidFill>
                  <a:srgbClr val="FF0000"/>
                </a:solidFill>
              </a:rPr>
              <a:t>-1</a:t>
            </a:r>
            <a:endParaRPr lang="en-US" sz="2400" dirty="0">
              <a:solidFill>
                <a:srgbClr val="FF0000"/>
              </a:solidFill>
            </a:endParaRPr>
          </a:p>
        </p:txBody>
      </p:sp>
      <p:sp>
        <p:nvSpPr>
          <p:cNvPr id="29" name="CustomShape 3"/>
          <p:cNvSpPr/>
          <p:nvPr/>
        </p:nvSpPr>
        <p:spPr>
          <a:xfrm>
            <a:off x="5493141" y="1973932"/>
            <a:ext cx="41188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pic>
        <p:nvPicPr>
          <p:cNvPr id="30" name="Picture 29"/>
          <p:cNvPicPr>
            <a:picLocks noChangeAspect="1"/>
          </p:cNvPicPr>
          <p:nvPr/>
        </p:nvPicPr>
        <p:blipFill>
          <a:blip r:embed="rId4"/>
          <a:stretch>
            <a:fillRect/>
          </a:stretch>
        </p:blipFill>
        <p:spPr>
          <a:xfrm>
            <a:off x="9536422" y="2763038"/>
            <a:ext cx="807299" cy="1081947"/>
          </a:xfrm>
          <a:prstGeom prst="rect">
            <a:avLst/>
          </a:prstGeom>
        </p:spPr>
      </p:pic>
      <p:sp>
        <p:nvSpPr>
          <p:cNvPr id="31" name="TextBox 30"/>
          <p:cNvSpPr txBox="1"/>
          <p:nvPr/>
        </p:nvSpPr>
        <p:spPr>
          <a:xfrm>
            <a:off x="10494930" y="3021739"/>
            <a:ext cx="1304011" cy="461665"/>
          </a:xfrm>
          <a:prstGeom prst="rect">
            <a:avLst/>
          </a:prstGeom>
          <a:noFill/>
        </p:spPr>
        <p:txBody>
          <a:bodyPr wrap="none" rtlCol="0">
            <a:spAutoFit/>
          </a:bodyPr>
          <a:lstStyle/>
          <a:p>
            <a:r>
              <a:rPr lang="en-US" altLang="zh-CN" sz="2400" dirty="0" smtClean="0"/>
              <a:t>Collector</a:t>
            </a:r>
            <a:endParaRPr lang="en-US" sz="2400" dirty="0"/>
          </a:p>
        </p:txBody>
      </p:sp>
    </p:spTree>
    <p:custDataLst>
      <p:tags r:id="rId1"/>
    </p:custDataLst>
    <p:extLst>
      <p:ext uri="{BB962C8B-B14F-4D97-AF65-F5344CB8AC3E}">
        <p14:creationId xmlns:p14="http://schemas.microsoft.com/office/powerpoint/2010/main" val="1384376146"/>
      </p:ext>
    </p:extLst>
  </p:cSld>
  <p:clrMapOvr>
    <a:masterClrMapping/>
  </p:clrMapOvr>
  <mc:AlternateContent xmlns:mc="http://schemas.openxmlformats.org/markup-compatibility/2006">
    <mc:Choice xmlns:p14="http://schemas.microsoft.com/office/powerpoint/2010/main" Requires="p14">
      <p:transition spd="slow" p14:dur="2000" advTm="17291"/>
    </mc:Choice>
    <mc:Fallback>
      <p:transition spd="slow" advTm="172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par>
                                <p:cTn id="21" presetID="22" presetClass="entr" presetSubtype="8"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5" grpId="0"/>
      <p:bldP spid="27" grpId="0"/>
      <p:bldP spid="28" grpId="0"/>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Retrieve losses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25</a:t>
            </a:fld>
            <a:endParaRPr lang="en-US"/>
          </a:p>
        </p:txBody>
      </p:sp>
      <p:graphicFrame>
        <p:nvGraphicFramePr>
          <p:cNvPr id="5" name="Table 4"/>
          <p:cNvGraphicFramePr/>
          <p:nvPr>
            <p:extLst>
              <p:ext uri="{D42A27DB-BD31-4B8C-83A1-F6EECF244321}">
                <p14:modId xmlns:p14="http://schemas.microsoft.com/office/powerpoint/2010/main" val="909709227"/>
              </p:ext>
            </p:extLst>
          </p:nvPr>
        </p:nvGraphicFramePr>
        <p:xfrm>
          <a:off x="1968133" y="3352064"/>
          <a:ext cx="6655487" cy="731520"/>
        </p:xfrm>
        <a:graphic>
          <a:graphicData uri="http://schemas.openxmlformats.org/drawingml/2006/table">
            <a:tbl>
              <a:tblPr/>
              <a:tblGrid>
                <a:gridCol w="1066909"/>
                <a:gridCol w="1092312"/>
                <a:gridCol w="1219327"/>
                <a:gridCol w="1092315"/>
                <a:gridCol w="1092312"/>
                <a:gridCol w="1092312"/>
              </a:tblGrid>
              <a:tr h="398880">
                <a:tc>
                  <a:txBody>
                    <a:bodyPr/>
                    <a:lstStyle/>
                    <a:p>
                      <a:pPr algn="ctr">
                        <a:lnSpc>
                          <a:spcPct val="100000"/>
                        </a:lnSpc>
                      </a:pPr>
                      <a:r>
                        <a:rPr lang="en-US" sz="2400" b="1" dirty="0" err="1" smtClean="0">
                          <a:solidFill>
                            <a:srgbClr val="000000"/>
                          </a:solidFill>
                          <a:latin typeface="Calibri"/>
                        </a:rPr>
                        <a:t>xorSum</a:t>
                      </a:r>
                      <a:endParaRPr sz="2400" b="1" dirty="0"/>
                    </a:p>
                    <a:p>
                      <a:pPr algn="ctr">
                        <a:lnSpc>
                          <a:spcPct val="100000"/>
                        </a:lnSpc>
                      </a:pPr>
                      <a:r>
                        <a:rPr lang="en-US" sz="2400" b="1" dirty="0">
                          <a:solidFill>
                            <a:srgbClr val="000000"/>
                          </a:solidFill>
                          <a:latin typeface="Calibri"/>
                        </a:rPr>
                        <a:t>count</a:t>
                      </a:r>
                      <a:endParaRPr sz="2400" b="1" dirty="0"/>
                    </a:p>
                  </a:txBody>
                  <a:tcPr marL="0" marR="0" marT="0" marB="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000000"/>
                          </a:solidFill>
                          <a:latin typeface="+mn-lt"/>
                        </a:rPr>
                        <a:t>a</a:t>
                      </a:r>
                      <a:endParaRPr sz="2400" dirty="0"/>
                    </a:p>
                    <a:p>
                      <a:pPr algn="ctr">
                        <a:lnSpc>
                          <a:spcPct val="100000"/>
                        </a:lnSpc>
                      </a:pPr>
                      <a:r>
                        <a:rPr lang="en-US" sz="2400" dirty="0" smtClean="0">
                          <a:solidFill>
                            <a:srgbClr val="000000"/>
                          </a:solidFill>
                          <a:latin typeface="Calibri"/>
                        </a:rPr>
                        <a:t>1</a:t>
                      </a:r>
                      <a:endParaRPr sz="2400" dirty="0"/>
                    </a:p>
                  </a:txBody>
                  <a:tcPr marL="0" marR="0" marT="0" marB="0">
                    <a:lnL w="12700" cap="flat" cmpd="sng" algn="ctr">
                      <a:solidFill>
                        <a:scrgbClr r="0" g="0" b="0"/>
                      </a:solidFill>
                      <a:prstDash val="solid"/>
                      <a:round/>
                      <a:headEnd type="none" w="med" len="med"/>
                      <a:tailEnd type="none" w="med" len="med"/>
                    </a:lnL>
                  </a:tcPr>
                </a:tc>
                <a:tc>
                  <a:txBody>
                    <a:bodyPr/>
                    <a:lstStyle/>
                    <a:p>
                      <a:pPr algn="ctr">
                        <a:lnSpc>
                          <a:spcPct val="100000"/>
                        </a:lnSpc>
                      </a:pPr>
                      <a:r>
                        <a:rPr lang="en-US" sz="2400" dirty="0" smtClean="0"/>
                        <a:t>0</a:t>
                      </a:r>
                      <a:endParaRPr sz="2400" dirty="0" smtClean="0"/>
                    </a:p>
                    <a:p>
                      <a:pPr algn="ctr">
                        <a:lnSpc>
                          <a:spcPct val="100000"/>
                        </a:lnSpc>
                      </a:pPr>
                      <a:r>
                        <a:rPr lang="en-US" sz="2400" dirty="0" smtClean="0">
                          <a:solidFill>
                            <a:srgbClr val="000000"/>
                          </a:solidFill>
                          <a:latin typeface="Calibri"/>
                        </a:rPr>
                        <a:t>0</a:t>
                      </a:r>
                      <a:endParaRPr sz="2400" dirty="0"/>
                    </a:p>
                  </a:txBody>
                  <a:tcPr marL="0" marR="0" marT="0" marB="0"/>
                </a:tc>
                <a:tc>
                  <a:txBody>
                    <a:bodyPr/>
                    <a:lstStyle/>
                    <a:p>
                      <a:pPr algn="ctr">
                        <a:lnSpc>
                          <a:spcPct val="100000"/>
                        </a:lnSpc>
                      </a:pPr>
                      <a:r>
                        <a:rPr lang="en-US" sz="2400" dirty="0" smtClean="0">
                          <a:solidFill>
                            <a:srgbClr val="000000"/>
                          </a:solidFill>
                          <a:latin typeface="Calibri"/>
                        </a:rPr>
                        <a:t>a</a:t>
                      </a:r>
                      <a:endParaRPr sz="2400" dirty="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000000"/>
                          </a:solidFill>
                          <a:latin typeface="+mn-lt"/>
                        </a:rPr>
                        <a:t>a</a:t>
                      </a:r>
                      <a:endParaRPr sz="2400" dirty="0"/>
                    </a:p>
                    <a:p>
                      <a:pPr algn="ctr">
                        <a:lnSpc>
                          <a:spcPct val="100000"/>
                        </a:lnSpc>
                      </a:pPr>
                      <a:r>
                        <a:rPr lang="en-US" sz="2400" dirty="0" smtClean="0">
                          <a:solidFill>
                            <a:srgbClr val="000000"/>
                          </a:solidFill>
                          <a:latin typeface="Calibri"/>
                        </a:rPr>
                        <a:t>1</a:t>
                      </a:r>
                      <a:endParaRPr sz="2400" dirty="0"/>
                    </a:p>
                  </a:txBody>
                  <a:tcPr marL="0" marR="0" marT="0" marB="0"/>
                </a:tc>
                <a:tc>
                  <a:txBody>
                    <a:bodyPr/>
                    <a:lstStyle/>
                    <a:p>
                      <a:pPr algn="ctr">
                        <a:lnSpc>
                          <a:spcPct val="100000"/>
                        </a:lnSpc>
                      </a:pPr>
                      <a:r>
                        <a:rPr lang="en-US" sz="2400" dirty="0" smtClean="0">
                          <a:solidFill>
                            <a:srgbClr val="000000"/>
                          </a:solidFill>
                          <a:latin typeface="Calibri"/>
                        </a:rPr>
                        <a:t>0</a:t>
                      </a:r>
                      <a:endParaRPr sz="2400" dirty="0"/>
                    </a:p>
                    <a:p>
                      <a:pPr algn="ctr">
                        <a:lnSpc>
                          <a:spcPct val="100000"/>
                        </a:lnSpc>
                      </a:pPr>
                      <a:r>
                        <a:rPr lang="en-US" sz="2400" dirty="0" smtClean="0">
                          <a:solidFill>
                            <a:srgbClr val="000000"/>
                          </a:solidFill>
                          <a:latin typeface="Calibri"/>
                        </a:rPr>
                        <a:t>0</a:t>
                      </a:r>
                      <a:endParaRPr sz="2400" dirty="0"/>
                    </a:p>
                  </a:txBody>
                  <a:tcPr marL="0" marR="0" marT="0" marB="0"/>
                </a:tc>
              </a:tr>
            </a:tbl>
          </a:graphicData>
        </a:graphic>
      </p:graphicFrame>
      <p:sp>
        <p:nvSpPr>
          <p:cNvPr id="7" name="CustomShape 3"/>
          <p:cNvSpPr/>
          <p:nvPr/>
        </p:nvSpPr>
        <p:spPr>
          <a:xfrm>
            <a:off x="3160900" y="2965465"/>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8" name="CustomShape 3"/>
          <p:cNvSpPr/>
          <p:nvPr/>
        </p:nvSpPr>
        <p:spPr>
          <a:xfrm>
            <a:off x="5483474" y="2961857"/>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9" name="CustomShape 3"/>
          <p:cNvSpPr/>
          <p:nvPr/>
        </p:nvSpPr>
        <p:spPr>
          <a:xfrm>
            <a:off x="6568561" y="2960104"/>
            <a:ext cx="768097"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cxnSp>
        <p:nvCxnSpPr>
          <p:cNvPr id="12" name="Straight Connector 11"/>
          <p:cNvCxnSpPr/>
          <p:nvPr/>
        </p:nvCxnSpPr>
        <p:spPr>
          <a:xfrm>
            <a:off x="5747657" y="3369481"/>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087966" y="3351936"/>
            <a:ext cx="913964" cy="705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370776" y="3338341"/>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801399" y="3384893"/>
            <a:ext cx="348343" cy="348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CustomShape 3"/>
          <p:cNvSpPr/>
          <p:nvPr/>
        </p:nvSpPr>
        <p:spPr>
          <a:xfrm>
            <a:off x="6051771" y="1973932"/>
            <a:ext cx="399600" cy="32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a</a:t>
            </a:r>
            <a:endParaRPr sz="2400" dirty="0">
              <a:solidFill>
                <a:schemeClr val="bg1"/>
              </a:solidFill>
            </a:endParaRPr>
          </a:p>
        </p:txBody>
      </p:sp>
      <p:sp>
        <p:nvSpPr>
          <p:cNvPr id="25" name="TextBox 24"/>
          <p:cNvSpPr txBox="1"/>
          <p:nvPr/>
        </p:nvSpPr>
        <p:spPr>
          <a:xfrm>
            <a:off x="4620513" y="1872342"/>
            <a:ext cx="984565" cy="523220"/>
          </a:xfrm>
          <a:prstGeom prst="rect">
            <a:avLst/>
          </a:prstGeom>
          <a:noFill/>
        </p:spPr>
        <p:txBody>
          <a:bodyPr wrap="none" rtlCol="0">
            <a:spAutoFit/>
          </a:bodyPr>
          <a:lstStyle/>
          <a:p>
            <a:r>
              <a:rPr lang="en-US" altLang="zh-CN" sz="2800" dirty="0" smtClean="0"/>
              <a:t>Loss: </a:t>
            </a:r>
            <a:endParaRPr lang="en-US" sz="2800" dirty="0"/>
          </a:p>
        </p:txBody>
      </p:sp>
      <p:sp>
        <p:nvSpPr>
          <p:cNvPr id="26" name="CustomShape 3"/>
          <p:cNvSpPr/>
          <p:nvPr/>
        </p:nvSpPr>
        <p:spPr>
          <a:xfrm>
            <a:off x="5493141" y="1973932"/>
            <a:ext cx="411887" cy="32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0000" tIns="45000" rIns="90000" bIns="45000" anchor="ctr"/>
          <a:lstStyle/>
          <a:p>
            <a:pPr algn="ctr">
              <a:lnSpc>
                <a:spcPct val="100000"/>
              </a:lnSpc>
            </a:pPr>
            <a:r>
              <a:rPr lang="en-US" sz="2400" dirty="0" smtClean="0">
                <a:solidFill>
                  <a:schemeClr val="bg1"/>
                </a:solidFill>
                <a:latin typeface="Calibri"/>
              </a:rPr>
              <a:t>c</a:t>
            </a:r>
            <a:endParaRPr sz="2400" dirty="0">
              <a:solidFill>
                <a:schemeClr val="bg1"/>
              </a:solidFill>
            </a:endParaRPr>
          </a:p>
        </p:txBody>
      </p:sp>
      <p:sp>
        <p:nvSpPr>
          <p:cNvPr id="27" name="TextBox 26"/>
          <p:cNvSpPr txBox="1"/>
          <p:nvPr/>
        </p:nvSpPr>
        <p:spPr>
          <a:xfrm>
            <a:off x="3544948" y="3661099"/>
            <a:ext cx="434734" cy="461665"/>
          </a:xfrm>
          <a:prstGeom prst="rect">
            <a:avLst/>
          </a:prstGeom>
          <a:noFill/>
        </p:spPr>
        <p:txBody>
          <a:bodyPr wrap="none" rtlCol="0">
            <a:spAutoFit/>
          </a:bodyPr>
          <a:lstStyle/>
          <a:p>
            <a:r>
              <a:rPr lang="en-US" sz="2400" dirty="0" smtClean="0">
                <a:solidFill>
                  <a:srgbClr val="FF0000"/>
                </a:solidFill>
              </a:rPr>
              <a:t>-1</a:t>
            </a:r>
            <a:endParaRPr lang="en-US" sz="2400" dirty="0">
              <a:solidFill>
                <a:srgbClr val="FF0000"/>
              </a:solidFill>
            </a:endParaRPr>
          </a:p>
        </p:txBody>
      </p:sp>
      <p:sp>
        <p:nvSpPr>
          <p:cNvPr id="28" name="TextBox 27"/>
          <p:cNvSpPr txBox="1"/>
          <p:nvPr/>
        </p:nvSpPr>
        <p:spPr>
          <a:xfrm>
            <a:off x="5867522" y="3661099"/>
            <a:ext cx="434734" cy="461665"/>
          </a:xfrm>
          <a:prstGeom prst="rect">
            <a:avLst/>
          </a:prstGeom>
          <a:noFill/>
        </p:spPr>
        <p:txBody>
          <a:bodyPr wrap="none" rtlCol="0">
            <a:spAutoFit/>
          </a:bodyPr>
          <a:lstStyle/>
          <a:p>
            <a:r>
              <a:rPr lang="en-US" sz="2400" dirty="0" smtClean="0">
                <a:solidFill>
                  <a:srgbClr val="FF0000"/>
                </a:solidFill>
              </a:rPr>
              <a:t>-1</a:t>
            </a:r>
            <a:endParaRPr lang="en-US" sz="2400" dirty="0">
              <a:solidFill>
                <a:srgbClr val="FF0000"/>
              </a:solidFill>
            </a:endParaRPr>
          </a:p>
        </p:txBody>
      </p:sp>
      <p:sp>
        <p:nvSpPr>
          <p:cNvPr id="29" name="TextBox 28"/>
          <p:cNvSpPr txBox="1"/>
          <p:nvPr/>
        </p:nvSpPr>
        <p:spPr>
          <a:xfrm>
            <a:off x="6952608" y="3661099"/>
            <a:ext cx="434734" cy="461665"/>
          </a:xfrm>
          <a:prstGeom prst="rect">
            <a:avLst/>
          </a:prstGeom>
          <a:noFill/>
        </p:spPr>
        <p:txBody>
          <a:bodyPr wrap="none" rtlCol="0">
            <a:spAutoFit/>
          </a:bodyPr>
          <a:lstStyle/>
          <a:p>
            <a:r>
              <a:rPr lang="en-US" sz="2400" dirty="0" smtClean="0">
                <a:solidFill>
                  <a:srgbClr val="FF0000"/>
                </a:solidFill>
              </a:rPr>
              <a:t>-1</a:t>
            </a:r>
            <a:endParaRPr lang="en-US" sz="2400" dirty="0">
              <a:solidFill>
                <a:srgbClr val="FF0000"/>
              </a:solidFill>
            </a:endParaRPr>
          </a:p>
        </p:txBody>
      </p:sp>
      <p:pic>
        <p:nvPicPr>
          <p:cNvPr id="30" name="Picture 29"/>
          <p:cNvPicPr>
            <a:picLocks noChangeAspect="1"/>
          </p:cNvPicPr>
          <p:nvPr/>
        </p:nvPicPr>
        <p:blipFill>
          <a:blip r:embed="rId4"/>
          <a:stretch>
            <a:fillRect/>
          </a:stretch>
        </p:blipFill>
        <p:spPr>
          <a:xfrm>
            <a:off x="9536422" y="2763038"/>
            <a:ext cx="807299" cy="1081947"/>
          </a:xfrm>
          <a:prstGeom prst="rect">
            <a:avLst/>
          </a:prstGeom>
        </p:spPr>
      </p:pic>
      <p:sp>
        <p:nvSpPr>
          <p:cNvPr id="31" name="TextBox 30"/>
          <p:cNvSpPr txBox="1"/>
          <p:nvPr/>
        </p:nvSpPr>
        <p:spPr>
          <a:xfrm>
            <a:off x="10494930" y="3021739"/>
            <a:ext cx="1304011" cy="461665"/>
          </a:xfrm>
          <a:prstGeom prst="rect">
            <a:avLst/>
          </a:prstGeom>
          <a:noFill/>
        </p:spPr>
        <p:txBody>
          <a:bodyPr wrap="none" rtlCol="0">
            <a:spAutoFit/>
          </a:bodyPr>
          <a:lstStyle/>
          <a:p>
            <a:r>
              <a:rPr lang="en-US" altLang="zh-CN" sz="2400" dirty="0" smtClean="0"/>
              <a:t>Collector</a:t>
            </a:r>
            <a:endParaRPr lang="en-US" sz="2400" dirty="0"/>
          </a:p>
        </p:txBody>
      </p:sp>
      <p:sp>
        <p:nvSpPr>
          <p:cNvPr id="6" name="TextBox 5"/>
          <p:cNvSpPr txBox="1"/>
          <p:nvPr/>
        </p:nvSpPr>
        <p:spPr>
          <a:xfrm>
            <a:off x="3544947" y="4632051"/>
            <a:ext cx="5409109" cy="646331"/>
          </a:xfrm>
          <a:prstGeom prst="rect">
            <a:avLst/>
          </a:prstGeom>
          <a:noFill/>
        </p:spPr>
        <p:txBody>
          <a:bodyPr wrap="none" rtlCol="0">
            <a:spAutoFit/>
          </a:bodyPr>
          <a:lstStyle/>
          <a:p>
            <a:r>
              <a:rPr lang="en-US" sz="3600" dirty="0" smtClean="0">
                <a:solidFill>
                  <a:srgbClr val="FF0000"/>
                </a:solidFill>
              </a:rPr>
              <a:t>Only need O(#loss) memory</a:t>
            </a:r>
            <a:endParaRPr lang="en-US" sz="3600" dirty="0">
              <a:solidFill>
                <a:srgbClr val="FF0000"/>
              </a:solidFill>
            </a:endParaRPr>
          </a:p>
        </p:txBody>
      </p:sp>
    </p:spTree>
    <p:custDataLst>
      <p:tags r:id="rId1"/>
    </p:custDataLst>
    <p:extLst>
      <p:ext uri="{BB962C8B-B14F-4D97-AF65-F5344CB8AC3E}">
        <p14:creationId xmlns:p14="http://schemas.microsoft.com/office/powerpoint/2010/main" val="836811750"/>
      </p:ext>
    </p:extLst>
  </p:cSld>
  <p:clrMapOvr>
    <a:masterClrMapping/>
  </p:clrMapOvr>
  <mc:AlternateContent xmlns:mc="http://schemas.openxmlformats.org/markup-compatibility/2006">
    <mc:Choice xmlns:p14="http://schemas.microsoft.com/office/powerpoint/2010/main" Requires="p14">
      <p:transition spd="med" p14:dur="700" advTm="27969">
        <p:fade/>
      </p:transition>
    </mc:Choice>
    <mc:Fallback>
      <p:transition spd="med" advTm="279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nodePh="1">
                                  <p:stCondLst>
                                    <p:cond delay="0"/>
                                  </p:stCondLst>
                                  <p:endCondLst>
                                    <p:cond evt="begin" delay="0">
                                      <p:tn val="36"/>
                                    </p:cond>
                                  </p:end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fade">
                                      <p:cBhvr>
                                        <p:cTn id="38" dur="500"/>
                                        <p:tgtEl>
                                          <p:spTgt spid="3">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animBg="1"/>
      <p:bldP spid="27" grpId="0"/>
      <p:bldP spid="28" grpId="0"/>
      <p:bldP spid="29"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lstStyle/>
          <a:p>
            <a:r>
              <a:rPr lang="en-US" dirty="0"/>
              <a:t>Memory-efficient</a:t>
            </a:r>
          </a:p>
          <a:p>
            <a:r>
              <a:rPr lang="en-US" dirty="0" smtClean="0"/>
              <a:t>Report a batch of packets every 10 </a:t>
            </a:r>
            <a:r>
              <a:rPr lang="en-US" dirty="0" err="1" smtClean="0"/>
              <a:t>ms</a:t>
            </a:r>
            <a:endParaRPr lang="en-US" dirty="0" smtClean="0"/>
          </a:p>
          <a:p>
            <a:pPr lvl="1"/>
            <a:r>
              <a:rPr lang="en-US" dirty="0" smtClean="0"/>
              <a:t>~10Mbps </a:t>
            </a:r>
            <a:r>
              <a:rPr lang="en-US" dirty="0"/>
              <a:t>for 10Gbps traffic</a:t>
            </a:r>
            <a:r>
              <a:rPr lang="zh-CN" altLang="en-US" dirty="0"/>
              <a:t> </a:t>
            </a:r>
            <a:r>
              <a:rPr lang="en-US" dirty="0" smtClean="0"/>
              <a:t>(including </a:t>
            </a:r>
            <a:r>
              <a:rPr lang="en-US" dirty="0" err="1" smtClean="0"/>
              <a:t>incast</a:t>
            </a:r>
            <a:r>
              <a:rPr lang="en-US" dirty="0" smtClean="0"/>
              <a:t>, </a:t>
            </a:r>
            <a:r>
              <a:rPr lang="en-US" dirty="0" err="1" smtClean="0"/>
              <a:t>blackhole</a:t>
            </a:r>
            <a:r>
              <a:rPr lang="en-US" dirty="0" smtClean="0"/>
              <a:t> and random drops)</a:t>
            </a:r>
          </a:p>
          <a:p>
            <a:r>
              <a:rPr lang="en-US" altLang="zh-CN" dirty="0" smtClean="0"/>
              <a:t>Extend</a:t>
            </a:r>
            <a:r>
              <a:rPr lang="zh-CN" altLang="en-US" dirty="0" smtClean="0"/>
              <a:t> </a:t>
            </a:r>
            <a:r>
              <a:rPr lang="en-US" altLang="zh-CN" dirty="0" smtClean="0"/>
              <a:t>to</a:t>
            </a:r>
            <a:r>
              <a:rPr lang="zh-CN" altLang="en-US" dirty="0" smtClean="0"/>
              <a:t> </a:t>
            </a:r>
            <a:r>
              <a:rPr lang="en-US" altLang="zh-CN" dirty="0" smtClean="0"/>
              <a:t>collect</a:t>
            </a:r>
            <a:r>
              <a:rPr lang="zh-CN" altLang="en-US" dirty="0" smtClean="0"/>
              <a:t> </a:t>
            </a:r>
            <a:r>
              <a:rPr lang="en-US" altLang="zh-CN" dirty="0" smtClean="0"/>
              <a:t>more</a:t>
            </a:r>
            <a:r>
              <a:rPr lang="zh-CN" altLang="en-US" dirty="0" smtClean="0"/>
              <a:t> </a:t>
            </a:r>
            <a:r>
              <a:rPr lang="en-US" altLang="zh-CN" dirty="0" smtClean="0"/>
              <a:t>packet</a:t>
            </a:r>
            <a:r>
              <a:rPr lang="zh-CN" altLang="en-US" dirty="0" smtClean="0"/>
              <a:t> </a:t>
            </a:r>
            <a:r>
              <a:rPr lang="en-US" altLang="zh-CN" dirty="0" smtClean="0"/>
              <a:t>information</a:t>
            </a:r>
            <a:endParaRPr lang="en-US" dirty="0" smtClean="0"/>
          </a:p>
          <a:p>
            <a:pPr lvl="1"/>
            <a:r>
              <a:rPr lang="en-US" dirty="0" smtClean="0"/>
              <a:t>TTL</a:t>
            </a:r>
            <a:r>
              <a:rPr lang="en-US" dirty="0"/>
              <a:t>: </a:t>
            </a:r>
            <a:r>
              <a:rPr lang="en-US" dirty="0" smtClean="0"/>
              <a:t>help identify loops</a:t>
            </a:r>
            <a:endParaRPr lang="en-US" dirty="0"/>
          </a:p>
          <a:p>
            <a:pPr lvl="1"/>
            <a:r>
              <a:rPr lang="en-US" dirty="0" smtClean="0"/>
              <a:t>Timestamp</a:t>
            </a:r>
          </a:p>
          <a:p>
            <a:pPr lvl="1"/>
            <a:r>
              <a:rPr lang="en-US" dirty="0"/>
              <a:t>Any other fields that p</a:t>
            </a:r>
            <a:r>
              <a:rPr lang="en-US" dirty="0" smtClean="0"/>
              <a:t>rogrammable </a:t>
            </a:r>
            <a:r>
              <a:rPr lang="en-US" dirty="0"/>
              <a:t>switches can </a:t>
            </a:r>
            <a:r>
              <a:rPr lang="en-US" dirty="0" smtClean="0"/>
              <a:t>configure</a:t>
            </a:r>
          </a:p>
          <a:p>
            <a:r>
              <a:rPr lang="en-US" dirty="0" smtClean="0"/>
              <a:t>Easy to implement in P4</a:t>
            </a:r>
          </a:p>
        </p:txBody>
      </p:sp>
      <p:sp>
        <p:nvSpPr>
          <p:cNvPr id="4" name="Slide Number Placeholder 3"/>
          <p:cNvSpPr>
            <a:spLocks noGrp="1"/>
          </p:cNvSpPr>
          <p:nvPr>
            <p:ph type="sldNum" sz="quarter" idx="12"/>
          </p:nvPr>
        </p:nvSpPr>
        <p:spPr/>
        <p:txBody>
          <a:bodyPr/>
          <a:lstStyle/>
          <a:p>
            <a:fld id="{7904A8AC-C669-244C-953E-6C477326AD58}" type="slidenum">
              <a:rPr lang="en-US" smtClean="0"/>
              <a:t>26</a:t>
            </a:fld>
            <a:endParaRPr lang="en-US"/>
          </a:p>
        </p:txBody>
      </p:sp>
    </p:spTree>
    <p:custDataLst>
      <p:tags r:id="rId1"/>
    </p:custDataLst>
    <p:extLst>
      <p:ext uri="{BB962C8B-B14F-4D97-AF65-F5344CB8AC3E}">
        <p14:creationId xmlns:p14="http://schemas.microsoft.com/office/powerpoint/2010/main" val="2084250651"/>
      </p:ext>
    </p:extLst>
  </p:cSld>
  <p:clrMapOvr>
    <a:masterClrMapping/>
  </p:clrMapOvr>
  <mc:AlternateContent xmlns:mc="http://schemas.openxmlformats.org/markup-compatibility/2006">
    <mc:Choice xmlns:p14="http://schemas.microsoft.com/office/powerpoint/2010/main" Requires="p14">
      <p:transition spd="slow" p14:dur="2000" advTm="41207"/>
    </mc:Choice>
    <mc:Fallback>
      <p:transition spd="slow" advTm="412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batch alignment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27</a:t>
            </a:fld>
            <a:endParaRPr lang="en-US"/>
          </a:p>
        </p:txBody>
      </p:sp>
      <p:grpSp>
        <p:nvGrpSpPr>
          <p:cNvPr id="10" name="Group 9"/>
          <p:cNvGrpSpPr/>
          <p:nvPr/>
        </p:nvGrpSpPr>
        <p:grpSpPr>
          <a:xfrm>
            <a:off x="2895857" y="3016333"/>
            <a:ext cx="2137558" cy="178130"/>
            <a:chOff x="1270660" y="4168239"/>
            <a:chExt cx="1068779" cy="178130"/>
          </a:xfrm>
        </p:grpSpPr>
        <p:cxnSp>
          <p:nvCxnSpPr>
            <p:cNvPr id="6" name="Straight Connector 5"/>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2895857" y="4393118"/>
            <a:ext cx="2137558" cy="178130"/>
            <a:chOff x="1270660" y="4168239"/>
            <a:chExt cx="1068779" cy="178130"/>
          </a:xfrm>
        </p:grpSpPr>
        <p:cxnSp>
          <p:nvCxnSpPr>
            <p:cNvPr id="12" name="Straight Connector 11"/>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2990860" y="2964277"/>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02159" y="2964278"/>
            <a:ext cx="368135" cy="178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4013458" y="2964277"/>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4524756" y="2964277"/>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p:cNvSpPr/>
          <p:nvPr/>
        </p:nvSpPr>
        <p:spPr>
          <a:xfrm>
            <a:off x="2990860" y="4342041"/>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013458" y="4342041"/>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4524756" y="4342041"/>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5" name="Straight Arrow Connector 24"/>
          <p:cNvCxnSpPr>
            <a:stCxn id="15" idx="2"/>
            <a:endCxn id="20" idx="0"/>
          </p:cNvCxnSpPr>
          <p:nvPr/>
        </p:nvCxnSpPr>
        <p:spPr>
          <a:xfrm>
            <a:off x="3174928" y="3142529"/>
            <a:ext cx="0"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2"/>
            <a:endCxn id="22" idx="0"/>
          </p:cNvCxnSpPr>
          <p:nvPr/>
        </p:nvCxnSpPr>
        <p:spPr>
          <a:xfrm>
            <a:off x="4197526" y="3142529"/>
            <a:ext cx="0"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9" idx="2"/>
            <a:endCxn id="23" idx="0"/>
          </p:cNvCxnSpPr>
          <p:nvPr/>
        </p:nvCxnSpPr>
        <p:spPr>
          <a:xfrm>
            <a:off x="4708824" y="3142529"/>
            <a:ext cx="0"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2"/>
          </p:cNvCxnSpPr>
          <p:nvPr/>
        </p:nvCxnSpPr>
        <p:spPr>
          <a:xfrm flipH="1">
            <a:off x="3686226" y="3142530"/>
            <a:ext cx="1" cy="599755"/>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597100" y="3748816"/>
            <a:ext cx="178254" cy="178253"/>
            <a:chOff x="5730875" y="2247900"/>
            <a:chExt cx="336551" cy="336550"/>
          </a:xfrm>
        </p:grpSpPr>
        <p:cxnSp>
          <p:nvCxnSpPr>
            <p:cNvPr id="36" name="Straight Connector 35"/>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7054888" y="3016333"/>
            <a:ext cx="2137558" cy="178130"/>
            <a:chOff x="1270660" y="4168239"/>
            <a:chExt cx="1068779" cy="178130"/>
          </a:xfrm>
        </p:grpSpPr>
        <p:cxnSp>
          <p:nvCxnSpPr>
            <p:cNvPr id="50" name="Straight Connector 49"/>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7054888" y="4393118"/>
            <a:ext cx="2137558" cy="178130"/>
            <a:chOff x="1270660" y="4168239"/>
            <a:chExt cx="1068779" cy="178130"/>
          </a:xfrm>
        </p:grpSpPr>
        <p:cxnSp>
          <p:nvCxnSpPr>
            <p:cNvPr id="54" name="Straight Connector 53"/>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7149891" y="2964277"/>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661190" y="2964278"/>
            <a:ext cx="368135" cy="178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Rectangle 58"/>
          <p:cNvSpPr/>
          <p:nvPr/>
        </p:nvSpPr>
        <p:spPr>
          <a:xfrm>
            <a:off x="8172489" y="2964277"/>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p:cNvSpPr/>
          <p:nvPr/>
        </p:nvSpPr>
        <p:spPr>
          <a:xfrm>
            <a:off x="8683787" y="2964277"/>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Rectangle 60"/>
          <p:cNvSpPr/>
          <p:nvPr/>
        </p:nvSpPr>
        <p:spPr>
          <a:xfrm>
            <a:off x="7588855" y="4342041"/>
            <a:ext cx="368135" cy="17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756125" y="4342041"/>
            <a:ext cx="368135" cy="1782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p:cNvSpPr/>
          <p:nvPr/>
        </p:nvSpPr>
        <p:spPr>
          <a:xfrm>
            <a:off x="9700159" y="4325246"/>
            <a:ext cx="368135" cy="178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64" name="Straight Arrow Connector 63"/>
          <p:cNvCxnSpPr>
            <a:stCxn id="57" idx="2"/>
            <a:endCxn id="61" idx="0"/>
          </p:cNvCxnSpPr>
          <p:nvPr/>
        </p:nvCxnSpPr>
        <p:spPr>
          <a:xfrm>
            <a:off x="7333959" y="3142529"/>
            <a:ext cx="438964"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9" idx="2"/>
            <a:endCxn id="62" idx="0"/>
          </p:cNvCxnSpPr>
          <p:nvPr/>
        </p:nvCxnSpPr>
        <p:spPr>
          <a:xfrm>
            <a:off x="8356557" y="3142529"/>
            <a:ext cx="583636" cy="119951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60" idx="2"/>
            <a:endCxn id="63" idx="0"/>
          </p:cNvCxnSpPr>
          <p:nvPr/>
        </p:nvCxnSpPr>
        <p:spPr>
          <a:xfrm>
            <a:off x="8867855" y="3142529"/>
            <a:ext cx="1016372" cy="1182717"/>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8" idx="2"/>
          </p:cNvCxnSpPr>
          <p:nvPr/>
        </p:nvCxnSpPr>
        <p:spPr>
          <a:xfrm>
            <a:off x="7845258" y="3142530"/>
            <a:ext cx="173975" cy="554351"/>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9" name="Group 498"/>
          <p:cNvGrpSpPr/>
          <p:nvPr/>
        </p:nvGrpSpPr>
        <p:grpSpPr>
          <a:xfrm>
            <a:off x="7936899" y="3693105"/>
            <a:ext cx="178254" cy="178253"/>
            <a:chOff x="5730875" y="2247900"/>
            <a:chExt cx="336551" cy="336550"/>
          </a:xfrm>
        </p:grpSpPr>
        <p:cxnSp>
          <p:nvCxnSpPr>
            <p:cNvPr id="500" name="Straight Connector 499"/>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22" name="Group 521"/>
          <p:cNvGrpSpPr/>
          <p:nvPr/>
        </p:nvGrpSpPr>
        <p:grpSpPr>
          <a:xfrm>
            <a:off x="9642271" y="4383179"/>
            <a:ext cx="2137558" cy="178130"/>
            <a:chOff x="1270660" y="4168239"/>
            <a:chExt cx="1068779" cy="178130"/>
          </a:xfrm>
        </p:grpSpPr>
        <p:cxnSp>
          <p:nvCxnSpPr>
            <p:cNvPr id="523" name="Straight Connector 522"/>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28" name="Rectangle 527"/>
          <p:cNvSpPr/>
          <p:nvPr/>
        </p:nvSpPr>
        <p:spPr>
          <a:xfrm>
            <a:off x="6956657" y="2561604"/>
            <a:ext cx="2310765" cy="236136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p:cNvSpPr txBox="1"/>
          <p:nvPr/>
        </p:nvSpPr>
        <p:spPr>
          <a:xfrm>
            <a:off x="3302871" y="2049365"/>
            <a:ext cx="1005403" cy="461665"/>
          </a:xfrm>
          <a:prstGeom prst="rect">
            <a:avLst/>
          </a:prstGeom>
          <a:noFill/>
        </p:spPr>
        <p:txBody>
          <a:bodyPr wrap="none" rtlCol="0">
            <a:spAutoFit/>
          </a:bodyPr>
          <a:lstStyle/>
          <a:p>
            <a:r>
              <a:rPr lang="en-US" sz="2400" dirty="0" smtClean="0"/>
              <a:t>Ideally</a:t>
            </a:r>
            <a:endParaRPr lang="en-US" sz="2400" dirty="0"/>
          </a:p>
        </p:txBody>
      </p:sp>
      <p:sp>
        <p:nvSpPr>
          <p:cNvPr id="530" name="TextBox 529"/>
          <p:cNvSpPr txBox="1"/>
          <p:nvPr/>
        </p:nvSpPr>
        <p:spPr>
          <a:xfrm>
            <a:off x="7505292" y="2048005"/>
            <a:ext cx="961097" cy="461665"/>
          </a:xfrm>
          <a:prstGeom prst="rect">
            <a:avLst/>
          </a:prstGeom>
          <a:noFill/>
        </p:spPr>
        <p:txBody>
          <a:bodyPr wrap="none" rtlCol="0">
            <a:spAutoFit/>
          </a:bodyPr>
          <a:lstStyle/>
          <a:p>
            <a:r>
              <a:rPr lang="en-US" sz="2400" dirty="0" smtClean="0"/>
              <a:t>In fact</a:t>
            </a:r>
            <a:endParaRPr lang="en-US" sz="2400" dirty="0"/>
          </a:p>
        </p:txBody>
      </p:sp>
      <p:sp>
        <p:nvSpPr>
          <p:cNvPr id="531" name="TextBox 530"/>
          <p:cNvSpPr txBox="1"/>
          <p:nvPr/>
        </p:nvSpPr>
        <p:spPr>
          <a:xfrm>
            <a:off x="1245874" y="2822570"/>
            <a:ext cx="1376724" cy="461665"/>
          </a:xfrm>
          <a:prstGeom prst="rect">
            <a:avLst/>
          </a:prstGeom>
          <a:noFill/>
        </p:spPr>
        <p:txBody>
          <a:bodyPr wrap="none" rtlCol="0">
            <a:spAutoFit/>
          </a:bodyPr>
          <a:lstStyle/>
          <a:p>
            <a:r>
              <a:rPr lang="en-US" sz="2400" dirty="0" smtClean="0"/>
              <a:t>upstream</a:t>
            </a:r>
            <a:endParaRPr lang="en-US" sz="2400" dirty="0"/>
          </a:p>
        </p:txBody>
      </p:sp>
      <p:sp>
        <p:nvSpPr>
          <p:cNvPr id="532" name="TextBox 531"/>
          <p:cNvSpPr txBox="1"/>
          <p:nvPr/>
        </p:nvSpPr>
        <p:spPr>
          <a:xfrm>
            <a:off x="1027832" y="4275770"/>
            <a:ext cx="1758558" cy="461665"/>
          </a:xfrm>
          <a:prstGeom prst="rect">
            <a:avLst/>
          </a:prstGeom>
          <a:noFill/>
        </p:spPr>
        <p:txBody>
          <a:bodyPr wrap="none" rtlCol="0">
            <a:spAutoFit/>
          </a:bodyPr>
          <a:lstStyle/>
          <a:p>
            <a:r>
              <a:rPr lang="en-US" sz="2400" smtClean="0"/>
              <a:t>downstream</a:t>
            </a:r>
            <a:endParaRPr lang="en-US" sz="2400" dirty="0"/>
          </a:p>
        </p:txBody>
      </p:sp>
    </p:spTree>
    <p:custDataLst>
      <p:tags r:id="rId1"/>
    </p:custDataLst>
    <p:extLst>
      <p:ext uri="{BB962C8B-B14F-4D97-AF65-F5344CB8AC3E}">
        <p14:creationId xmlns:p14="http://schemas.microsoft.com/office/powerpoint/2010/main" val="1731542115"/>
      </p:ext>
    </p:extLst>
  </p:cSld>
  <p:clrMapOvr>
    <a:masterClrMapping/>
  </p:clrMapOvr>
  <mc:AlternateContent xmlns:mc="http://schemas.openxmlformats.org/markup-compatibility/2006">
    <mc:Choice xmlns:p14="http://schemas.microsoft.com/office/powerpoint/2010/main" Requires="p14">
      <p:transition spd="slow" p14:dur="2000" advTm="38534"/>
    </mc:Choice>
    <mc:Fallback>
      <p:transition spd="slow" advTm="385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par>
                                <p:cTn id="41" presetID="10"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par>
                                <p:cTn id="44" presetID="10" presetClass="entr" presetSubtype="0" fill="hold" nodeType="withEffect">
                                  <p:stCondLst>
                                    <p:cond delay="0"/>
                                  </p:stCondLst>
                                  <p:childTnLst>
                                    <p:set>
                                      <p:cBhvr>
                                        <p:cTn id="45" dur="1" fill="hold">
                                          <p:stCondLst>
                                            <p:cond delay="0"/>
                                          </p:stCondLst>
                                        </p:cTn>
                                        <p:tgtEl>
                                          <p:spTgt spid="499"/>
                                        </p:tgtEl>
                                        <p:attrNameLst>
                                          <p:attrName>style.visibility</p:attrName>
                                        </p:attrNameLst>
                                      </p:cBhvr>
                                      <p:to>
                                        <p:strVal val="visible"/>
                                      </p:to>
                                    </p:set>
                                    <p:animEffect transition="in" filter="fade">
                                      <p:cBhvr>
                                        <p:cTn id="46" dur="500"/>
                                        <p:tgtEl>
                                          <p:spTgt spid="499"/>
                                        </p:tgtEl>
                                      </p:cBhvr>
                                    </p:animEffect>
                                  </p:childTnLst>
                                </p:cTn>
                              </p:par>
                              <p:par>
                                <p:cTn id="47" presetID="10" presetClass="entr" presetSubtype="0" fill="hold" nodeType="withEffect">
                                  <p:stCondLst>
                                    <p:cond delay="0"/>
                                  </p:stCondLst>
                                  <p:childTnLst>
                                    <p:set>
                                      <p:cBhvr>
                                        <p:cTn id="48" dur="1" fill="hold">
                                          <p:stCondLst>
                                            <p:cond delay="0"/>
                                          </p:stCondLst>
                                        </p:cTn>
                                        <p:tgtEl>
                                          <p:spTgt spid="522"/>
                                        </p:tgtEl>
                                        <p:attrNameLst>
                                          <p:attrName>style.visibility</p:attrName>
                                        </p:attrNameLst>
                                      </p:cBhvr>
                                      <p:to>
                                        <p:strVal val="visible"/>
                                      </p:to>
                                    </p:set>
                                    <p:animEffect transition="in" filter="fade">
                                      <p:cBhvr>
                                        <p:cTn id="49" dur="500"/>
                                        <p:tgtEl>
                                          <p:spTgt spid="5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30"/>
                                        </p:tgtEl>
                                        <p:attrNameLst>
                                          <p:attrName>style.visibility</p:attrName>
                                        </p:attrNameLst>
                                      </p:cBhvr>
                                      <p:to>
                                        <p:strVal val="visible"/>
                                      </p:to>
                                    </p:set>
                                    <p:animEffect transition="in" filter="fade">
                                      <p:cBhvr>
                                        <p:cTn id="52" dur="500"/>
                                        <p:tgtEl>
                                          <p:spTgt spid="5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28"/>
                                        </p:tgtEl>
                                        <p:attrNameLst>
                                          <p:attrName>style.visibility</p:attrName>
                                        </p:attrNameLst>
                                      </p:cBhvr>
                                      <p:to>
                                        <p:strVal val="visible"/>
                                      </p:to>
                                    </p:set>
                                    <p:animEffect transition="in" filter="fade">
                                      <p:cBhvr>
                                        <p:cTn id="5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animBg="1"/>
      <p:bldP spid="528" grpId="0" animBg="1"/>
      <p:bldP spid="5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packets carry batch ID </a:t>
            </a:r>
            <a:endParaRPr lang="en-US" dirty="0"/>
          </a:p>
        </p:txBody>
      </p:sp>
      <p:sp>
        <p:nvSpPr>
          <p:cNvPr id="3" name="Content Placeholder 2"/>
          <p:cNvSpPr>
            <a:spLocks noGrp="1"/>
          </p:cNvSpPr>
          <p:nvPr>
            <p:ph idx="1"/>
          </p:nvPr>
        </p:nvSpPr>
        <p:spPr/>
        <p:txBody>
          <a:bodyPr/>
          <a:lstStyle/>
          <a:p>
            <a:r>
              <a:rPr lang="en-US" dirty="0" smtClean="0"/>
              <a:t>Just need 1 bit to distinguish adjacent batches</a:t>
            </a:r>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28</a:t>
            </a:fld>
            <a:endParaRPr lang="en-US"/>
          </a:p>
        </p:txBody>
      </p:sp>
      <p:grpSp>
        <p:nvGrpSpPr>
          <p:cNvPr id="5" name="Group 4"/>
          <p:cNvGrpSpPr/>
          <p:nvPr/>
        </p:nvGrpSpPr>
        <p:grpSpPr>
          <a:xfrm>
            <a:off x="3005401" y="2627449"/>
            <a:ext cx="3086569" cy="257214"/>
            <a:chOff x="1270660" y="4168239"/>
            <a:chExt cx="1068779" cy="178130"/>
          </a:xfrm>
        </p:grpSpPr>
        <p:cxnSp>
          <p:nvCxnSpPr>
            <p:cNvPr id="6" name="Straight Connector 5"/>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725296" y="4616720"/>
            <a:ext cx="3086569" cy="257214"/>
            <a:chOff x="1270660" y="4168239"/>
            <a:chExt cx="1068779" cy="178130"/>
          </a:xfrm>
        </p:grpSpPr>
        <p:cxnSp>
          <p:nvCxnSpPr>
            <p:cNvPr id="10" name="Straight Connector 9"/>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a:xfrm>
            <a:off x="3142582" y="2552282"/>
            <a:ext cx="531576" cy="257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0</a:t>
            </a:r>
            <a:endParaRPr lang="en-US" sz="2400" dirty="0"/>
          </a:p>
        </p:txBody>
      </p:sp>
      <p:sp>
        <p:nvSpPr>
          <p:cNvPr id="14" name="Rectangle 13"/>
          <p:cNvSpPr/>
          <p:nvPr/>
        </p:nvSpPr>
        <p:spPr>
          <a:xfrm>
            <a:off x="3880883" y="2552283"/>
            <a:ext cx="531576" cy="2573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0</a:t>
            </a:r>
            <a:endParaRPr lang="en-US" sz="2400" dirty="0"/>
          </a:p>
        </p:txBody>
      </p:sp>
      <p:sp>
        <p:nvSpPr>
          <p:cNvPr id="15" name="Rectangle 14"/>
          <p:cNvSpPr/>
          <p:nvPr/>
        </p:nvSpPr>
        <p:spPr>
          <a:xfrm>
            <a:off x="4619183" y="2552282"/>
            <a:ext cx="531576" cy="2573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0</a:t>
            </a:r>
            <a:endParaRPr lang="en-US" sz="2400" dirty="0"/>
          </a:p>
        </p:txBody>
      </p:sp>
      <p:sp>
        <p:nvSpPr>
          <p:cNvPr id="16" name="Rectangle 15"/>
          <p:cNvSpPr/>
          <p:nvPr/>
        </p:nvSpPr>
        <p:spPr>
          <a:xfrm>
            <a:off x="5357482" y="2552282"/>
            <a:ext cx="531576" cy="2573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0</a:t>
            </a:r>
            <a:endParaRPr lang="en-US" sz="2400" dirty="0"/>
          </a:p>
        </p:txBody>
      </p:sp>
      <p:sp>
        <p:nvSpPr>
          <p:cNvPr id="17" name="Rectangle 16"/>
          <p:cNvSpPr/>
          <p:nvPr/>
        </p:nvSpPr>
        <p:spPr>
          <a:xfrm>
            <a:off x="3776433" y="4541731"/>
            <a:ext cx="531576" cy="257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0</a:t>
            </a:r>
            <a:endParaRPr lang="en-US" sz="2400" dirty="0"/>
          </a:p>
        </p:txBody>
      </p:sp>
      <p:sp>
        <p:nvSpPr>
          <p:cNvPr id="18" name="Rectangle 17"/>
          <p:cNvSpPr/>
          <p:nvPr/>
        </p:nvSpPr>
        <p:spPr>
          <a:xfrm>
            <a:off x="5461935" y="4541731"/>
            <a:ext cx="531576" cy="2573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0</a:t>
            </a:r>
            <a:endParaRPr lang="en-US" sz="2400" dirty="0"/>
          </a:p>
        </p:txBody>
      </p:sp>
      <p:sp>
        <p:nvSpPr>
          <p:cNvPr id="19" name="Rectangle 18"/>
          <p:cNvSpPr/>
          <p:nvPr/>
        </p:nvSpPr>
        <p:spPr>
          <a:xfrm>
            <a:off x="6200234" y="4541731"/>
            <a:ext cx="531576" cy="2573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0</a:t>
            </a:r>
            <a:endParaRPr lang="en-US" sz="2400" dirty="0"/>
          </a:p>
        </p:txBody>
      </p:sp>
      <p:cxnSp>
        <p:nvCxnSpPr>
          <p:cNvPr id="20" name="Straight Arrow Connector 19"/>
          <p:cNvCxnSpPr/>
          <p:nvPr/>
        </p:nvCxnSpPr>
        <p:spPr>
          <a:xfrm>
            <a:off x="3408371" y="2809672"/>
            <a:ext cx="633851"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884971" y="2809672"/>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623270" y="2809672"/>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146671" y="2809674"/>
            <a:ext cx="251215" cy="800466"/>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278998" y="3604687"/>
            <a:ext cx="257393" cy="257392"/>
            <a:chOff x="5730875" y="2247900"/>
            <a:chExt cx="336551" cy="336550"/>
          </a:xfrm>
        </p:grpSpPr>
        <p:cxnSp>
          <p:nvCxnSpPr>
            <p:cNvPr id="25" name="Straight Connector 24"/>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6080394" y="2627449"/>
            <a:ext cx="3086569" cy="257214"/>
            <a:chOff x="1270660" y="4168239"/>
            <a:chExt cx="1068779" cy="178130"/>
          </a:xfrm>
        </p:grpSpPr>
        <p:cxnSp>
          <p:nvCxnSpPr>
            <p:cNvPr id="33" name="Straight Connector 32"/>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6204922" y="2552282"/>
            <a:ext cx="531576" cy="2573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1</a:t>
            </a:r>
            <a:endParaRPr lang="en-US" sz="2400" dirty="0"/>
          </a:p>
        </p:txBody>
      </p:sp>
      <p:sp>
        <p:nvSpPr>
          <p:cNvPr id="37" name="Rectangle 36"/>
          <p:cNvSpPr/>
          <p:nvPr/>
        </p:nvSpPr>
        <p:spPr>
          <a:xfrm>
            <a:off x="7104608" y="2555492"/>
            <a:ext cx="531576" cy="2573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t>1</a:t>
            </a:r>
            <a:endParaRPr lang="en-US" sz="2400" dirty="0"/>
          </a:p>
        </p:txBody>
      </p:sp>
      <p:grpSp>
        <p:nvGrpSpPr>
          <p:cNvPr id="38" name="Group 37"/>
          <p:cNvGrpSpPr/>
          <p:nvPr/>
        </p:nvGrpSpPr>
        <p:grpSpPr>
          <a:xfrm>
            <a:off x="6807757" y="4616720"/>
            <a:ext cx="3086569" cy="257214"/>
            <a:chOff x="1270660" y="4168239"/>
            <a:chExt cx="1068779" cy="178130"/>
          </a:xfrm>
        </p:grpSpPr>
        <p:cxnSp>
          <p:nvCxnSpPr>
            <p:cNvPr id="39" name="Straight Connector 38"/>
            <p:cNvCxnSpPr/>
            <p:nvPr/>
          </p:nvCxnSpPr>
          <p:spPr>
            <a:xfrm>
              <a:off x="1270660" y="4346369"/>
              <a:ext cx="1068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272082"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339439" y="4168239"/>
              <a:ext cx="0" cy="17813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a:off x="7060791" y="4541731"/>
            <a:ext cx="531576" cy="2573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1</a:t>
            </a:r>
            <a:endParaRPr lang="en-US" sz="2400" dirty="0"/>
          </a:p>
        </p:txBody>
      </p:sp>
      <p:sp>
        <p:nvSpPr>
          <p:cNvPr id="43" name="Rectangle 42"/>
          <p:cNvSpPr/>
          <p:nvPr/>
        </p:nvSpPr>
        <p:spPr>
          <a:xfrm>
            <a:off x="7906446" y="4541731"/>
            <a:ext cx="531576" cy="2573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t>1</a:t>
            </a:r>
            <a:endParaRPr lang="en-US" sz="2400" dirty="0"/>
          </a:p>
        </p:txBody>
      </p:sp>
      <p:cxnSp>
        <p:nvCxnSpPr>
          <p:cNvPr id="44" name="Straight Arrow Connector 43"/>
          <p:cNvCxnSpPr/>
          <p:nvPr/>
        </p:nvCxnSpPr>
        <p:spPr>
          <a:xfrm>
            <a:off x="6483825" y="2816878"/>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44380" y="2817395"/>
            <a:ext cx="842753" cy="173205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246068" y="2552282"/>
            <a:ext cx="1376724" cy="461665"/>
          </a:xfrm>
          <a:prstGeom prst="rect">
            <a:avLst/>
          </a:prstGeom>
          <a:noFill/>
        </p:spPr>
        <p:txBody>
          <a:bodyPr wrap="none" rtlCol="0">
            <a:spAutoFit/>
          </a:bodyPr>
          <a:lstStyle/>
          <a:p>
            <a:r>
              <a:rPr lang="en-US" sz="2400" dirty="0" smtClean="0"/>
              <a:t>upstream</a:t>
            </a:r>
            <a:endParaRPr lang="en-US" sz="2400" dirty="0"/>
          </a:p>
        </p:txBody>
      </p:sp>
      <p:sp>
        <p:nvSpPr>
          <p:cNvPr id="47" name="TextBox 46"/>
          <p:cNvSpPr txBox="1"/>
          <p:nvPr/>
        </p:nvSpPr>
        <p:spPr>
          <a:xfrm>
            <a:off x="1157943" y="4439593"/>
            <a:ext cx="1758558" cy="461665"/>
          </a:xfrm>
          <a:prstGeom prst="rect">
            <a:avLst/>
          </a:prstGeom>
          <a:noFill/>
        </p:spPr>
        <p:txBody>
          <a:bodyPr wrap="none" rtlCol="0">
            <a:spAutoFit/>
          </a:bodyPr>
          <a:lstStyle/>
          <a:p>
            <a:r>
              <a:rPr lang="en-US" sz="2400" smtClean="0"/>
              <a:t>downstream</a:t>
            </a:r>
            <a:endParaRPr lang="en-US" sz="2400" dirty="0"/>
          </a:p>
        </p:txBody>
      </p:sp>
    </p:spTree>
    <p:custDataLst>
      <p:tags r:id="rId1"/>
    </p:custDataLst>
    <p:extLst>
      <p:ext uri="{BB962C8B-B14F-4D97-AF65-F5344CB8AC3E}">
        <p14:creationId xmlns:p14="http://schemas.microsoft.com/office/powerpoint/2010/main" val="1477426308"/>
      </p:ext>
    </p:extLst>
  </p:cSld>
  <p:clrMapOvr>
    <a:masterClrMapping/>
  </p:clrMapOvr>
  <mc:AlternateContent xmlns:mc="http://schemas.openxmlformats.org/markup-compatibility/2006">
    <mc:Choice xmlns:p14="http://schemas.microsoft.com/office/powerpoint/2010/main" Requires="p14">
      <p:transition spd="slow" p14:dur="2000" advTm="45629"/>
    </mc:Choice>
    <mc:Fallback>
      <p:transition spd="slow" advTm="456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up)">
                                      <p:cBhvr>
                                        <p:cTn id="24" dur="500"/>
                                        <p:tgtEl>
                                          <p:spTgt spid="21"/>
                                        </p:tgtEl>
                                      </p:cBhvr>
                                    </p:animEffect>
                                  </p:childTnLst>
                                </p:cTn>
                              </p:par>
                              <p:par>
                                <p:cTn id="25" presetID="22" presetClass="entr" presetSubtype="1"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up)">
                                      <p:cBhvr>
                                        <p:cTn id="42" dur="500"/>
                                        <p:tgtEl>
                                          <p:spTgt spid="44"/>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0" end="0"/>
                                            </p:txEl>
                                          </p:spTgt>
                                        </p:tgtEl>
                                        <p:attrNameLst>
                                          <p:attrName>style.visibility</p:attrName>
                                        </p:attrNameLst>
                                      </p:cBhvr>
                                      <p:to>
                                        <p:strVal val="visible"/>
                                      </p:to>
                                    </p:set>
                                    <p:animEffect transition="in" filter="fade">
                                      <p:cBhvr>
                                        <p:cTn id="6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a:t>
            </a:r>
            <a:r>
              <a:rPr lang="en-US" dirty="0"/>
              <a:t>cover the whole network</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29</a:t>
            </a:fld>
            <a:endParaRPr lang="en-US"/>
          </a:p>
        </p:txBody>
      </p:sp>
      <p:sp>
        <p:nvSpPr>
          <p:cNvPr id="10" name="椭圆 3"/>
          <p:cNvSpPr/>
          <p:nvPr/>
        </p:nvSpPr>
        <p:spPr>
          <a:xfrm>
            <a:off x="5363047" y="4693303"/>
            <a:ext cx="1703402" cy="170340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椭圆 4"/>
          <p:cNvSpPr/>
          <p:nvPr/>
        </p:nvSpPr>
        <p:spPr>
          <a:xfrm>
            <a:off x="8941715" y="3285021"/>
            <a:ext cx="1418475" cy="1418475"/>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椭圆 28"/>
          <p:cNvSpPr/>
          <p:nvPr/>
        </p:nvSpPr>
        <p:spPr>
          <a:xfrm>
            <a:off x="1828800" y="3359579"/>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3" name="直线箭头连接符 5"/>
          <p:cNvCxnSpPr>
            <a:stCxn id="17" idx="7"/>
            <a:endCxn id="18" idx="3"/>
          </p:cNvCxnSpPr>
          <p:nvPr/>
        </p:nvCxnSpPr>
        <p:spPr>
          <a:xfrm flipV="1">
            <a:off x="6854837" y="4346751"/>
            <a:ext cx="2224401" cy="6917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直线箭头连接符 31"/>
          <p:cNvCxnSpPr/>
          <p:nvPr/>
        </p:nvCxnSpPr>
        <p:spPr>
          <a:xfrm>
            <a:off x="3077225" y="4456388"/>
            <a:ext cx="2461263" cy="5749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椭圆 28"/>
          <p:cNvSpPr/>
          <p:nvPr/>
        </p:nvSpPr>
        <p:spPr>
          <a:xfrm>
            <a:off x="1828800" y="5378743"/>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椭圆 28"/>
          <p:cNvSpPr/>
          <p:nvPr/>
        </p:nvSpPr>
        <p:spPr>
          <a:xfrm>
            <a:off x="8977112" y="5380804"/>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7" name="直线箭头连接符 31"/>
          <p:cNvCxnSpPr/>
          <p:nvPr/>
        </p:nvCxnSpPr>
        <p:spPr>
          <a:xfrm flipV="1">
            <a:off x="3190421" y="5935040"/>
            <a:ext cx="2274319" cy="12451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线箭头连接符 5"/>
          <p:cNvCxnSpPr/>
          <p:nvPr/>
        </p:nvCxnSpPr>
        <p:spPr>
          <a:xfrm>
            <a:off x="7018943" y="5895384"/>
            <a:ext cx="2044939" cy="871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椭圆 29"/>
          <p:cNvSpPr/>
          <p:nvPr/>
        </p:nvSpPr>
        <p:spPr>
          <a:xfrm>
            <a:off x="5647736" y="4978327"/>
            <a:ext cx="1133353" cy="113335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2400" smtClean="0"/>
              <a:t>meter</a:t>
            </a:r>
            <a:endParaRPr kumimoji="1" lang="zh-CN" altLang="en-US" sz="2400" dirty="0"/>
          </a:p>
        </p:txBody>
      </p:sp>
      <p:sp>
        <p:nvSpPr>
          <p:cNvPr id="21" name="椭圆 29"/>
          <p:cNvSpPr/>
          <p:nvPr/>
        </p:nvSpPr>
        <p:spPr>
          <a:xfrm>
            <a:off x="1943872" y="3473029"/>
            <a:ext cx="1133353" cy="113335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2400" dirty="0" smtClean="0"/>
              <a:t>meter</a:t>
            </a:r>
            <a:endParaRPr kumimoji="1" lang="zh-CN" altLang="en-US" sz="2400" dirty="0"/>
          </a:p>
        </p:txBody>
      </p:sp>
      <p:sp>
        <p:nvSpPr>
          <p:cNvPr id="22" name="椭圆 29"/>
          <p:cNvSpPr/>
          <p:nvPr/>
        </p:nvSpPr>
        <p:spPr>
          <a:xfrm>
            <a:off x="9091245" y="3427581"/>
            <a:ext cx="1133353" cy="113335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2400" smtClean="0"/>
              <a:t>meter</a:t>
            </a:r>
            <a:endParaRPr kumimoji="1" lang="zh-CN" altLang="en-US" sz="2400" dirty="0"/>
          </a:p>
        </p:txBody>
      </p:sp>
      <p:sp>
        <p:nvSpPr>
          <p:cNvPr id="23" name="椭圆 29"/>
          <p:cNvSpPr/>
          <p:nvPr/>
        </p:nvSpPr>
        <p:spPr>
          <a:xfrm>
            <a:off x="1943872" y="5492876"/>
            <a:ext cx="1133353" cy="113335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2400" smtClean="0"/>
              <a:t>meter</a:t>
            </a:r>
            <a:endParaRPr kumimoji="1" lang="zh-CN" altLang="en-US" sz="2400" dirty="0"/>
          </a:p>
        </p:txBody>
      </p:sp>
      <p:sp>
        <p:nvSpPr>
          <p:cNvPr id="24" name="椭圆 29"/>
          <p:cNvSpPr/>
          <p:nvPr/>
        </p:nvSpPr>
        <p:spPr>
          <a:xfrm>
            <a:off x="9091245" y="5492876"/>
            <a:ext cx="1133353" cy="113335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2400" smtClean="0"/>
              <a:t>meter</a:t>
            </a:r>
            <a:endParaRPr kumimoji="1" lang="zh-CN" altLang="en-US" sz="2400" dirty="0"/>
          </a:p>
        </p:txBody>
      </p:sp>
      <p:cxnSp>
        <p:nvCxnSpPr>
          <p:cNvPr id="25" name="Straight Connector 24"/>
          <p:cNvCxnSpPr/>
          <p:nvPr/>
        </p:nvCxnSpPr>
        <p:spPr>
          <a:xfrm>
            <a:off x="2476444" y="4866358"/>
            <a:ext cx="0" cy="415111"/>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674474" y="4866357"/>
            <a:ext cx="0" cy="415111"/>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85388182"/>
      </p:ext>
    </p:extLst>
  </p:cSld>
  <p:clrMapOvr>
    <a:masterClrMapping/>
  </p:clrMapOvr>
  <mc:AlternateContent xmlns:mc="http://schemas.openxmlformats.org/markup-compatibility/2006">
    <mc:Choice xmlns:p14="http://schemas.microsoft.com/office/powerpoint/2010/main" Requires="p14">
      <p:transition spd="slow" p14:dur="2000" advTm="23412"/>
    </mc:Choice>
    <mc:Fallback>
      <p:transition spd="slow" advTm="234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9" grpId="1" animBg="1"/>
      <p:bldP spid="21" grpId="1" animBg="1"/>
      <p:bldP spid="22" grpId="1" animBg="1"/>
      <p:bldP spid="23" grpId="1" animBg="1"/>
      <p:bldP spid="2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3</a:t>
            </a:fld>
            <a:endParaRPr lang="en-US"/>
          </a:p>
        </p:txBody>
      </p:sp>
      <p:pic>
        <p:nvPicPr>
          <p:cNvPr id="5" name="Picture 4"/>
          <p:cNvPicPr>
            <a:picLocks noChangeAspect="1"/>
          </p:cNvPicPr>
          <p:nvPr/>
        </p:nvPicPr>
        <p:blipFill>
          <a:blip r:embed="rId4"/>
          <a:stretch>
            <a:fillRect/>
          </a:stretch>
        </p:blipFill>
        <p:spPr>
          <a:xfrm>
            <a:off x="1882588" y="2807167"/>
            <a:ext cx="663389" cy="663389"/>
          </a:xfrm>
          <a:prstGeom prst="rect">
            <a:avLst/>
          </a:prstGeom>
        </p:spPr>
      </p:pic>
      <p:sp>
        <p:nvSpPr>
          <p:cNvPr id="6" name="Rounded Rectangular Callout 5"/>
          <p:cNvSpPr/>
          <p:nvPr/>
        </p:nvSpPr>
        <p:spPr>
          <a:xfrm>
            <a:off x="1080638" y="1617238"/>
            <a:ext cx="2222468" cy="657693"/>
          </a:xfrm>
          <a:prstGeom prst="wedgeRoundRectCallout">
            <a:avLst>
              <a:gd name="adj1" fmla="val -7806"/>
              <a:gd name="adj2" fmla="val 113204"/>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2400" dirty="0" smtClean="0"/>
              <a:t>I </a:t>
            </a:r>
            <a:r>
              <a:rPr lang="en-US" altLang="zh-CN" sz="2400" dirty="0" smtClean="0"/>
              <a:t>fail</a:t>
            </a:r>
            <a:r>
              <a:rPr lang="zh-CN" altLang="en-US" sz="2400" dirty="0" smtClean="0"/>
              <a:t> </a:t>
            </a:r>
            <a:r>
              <a:rPr lang="en-US" altLang="zh-CN" sz="2400" dirty="0" smtClean="0"/>
              <a:t>to</a:t>
            </a:r>
            <a:r>
              <a:rPr lang="zh-CN" altLang="en-US" sz="2400" dirty="0" smtClean="0"/>
              <a:t> </a:t>
            </a:r>
            <a:r>
              <a:rPr lang="en-US" altLang="zh-CN" sz="2400" dirty="0" smtClean="0"/>
              <a:t>connect!</a:t>
            </a:r>
            <a:endParaRPr lang="en-US" sz="2400" dirty="0"/>
          </a:p>
        </p:txBody>
      </p:sp>
      <p:pic>
        <p:nvPicPr>
          <p:cNvPr id="7" name="Picture 6"/>
          <p:cNvPicPr>
            <a:picLocks noChangeAspect="1"/>
          </p:cNvPicPr>
          <p:nvPr/>
        </p:nvPicPr>
        <p:blipFill>
          <a:blip r:embed="rId4"/>
          <a:stretch>
            <a:fillRect/>
          </a:stretch>
        </p:blipFill>
        <p:spPr>
          <a:xfrm>
            <a:off x="1443319" y="3396596"/>
            <a:ext cx="663389" cy="663389"/>
          </a:xfrm>
          <a:prstGeom prst="rect">
            <a:avLst/>
          </a:prstGeom>
        </p:spPr>
      </p:pic>
      <p:sp>
        <p:nvSpPr>
          <p:cNvPr id="8" name="Rounded Rectangular Callout 7"/>
          <p:cNvSpPr/>
          <p:nvPr/>
        </p:nvSpPr>
        <p:spPr>
          <a:xfrm>
            <a:off x="129987" y="2807167"/>
            <a:ext cx="1497108" cy="406865"/>
          </a:xfrm>
          <a:prstGeom prst="wedgeRoundRectCallout">
            <a:avLst>
              <a:gd name="adj1" fmla="val 46086"/>
              <a:gd name="adj2" fmla="val 135238"/>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2400" dirty="0" smtClean="0"/>
              <a:t>Me too!</a:t>
            </a:r>
            <a:endParaRPr lang="en-US" sz="2400" dirty="0"/>
          </a:p>
        </p:txBody>
      </p:sp>
      <p:pic>
        <p:nvPicPr>
          <p:cNvPr id="9" name="Picture 8"/>
          <p:cNvPicPr>
            <a:picLocks noChangeAspect="1"/>
          </p:cNvPicPr>
          <p:nvPr/>
        </p:nvPicPr>
        <p:blipFill>
          <a:blip r:embed="rId4"/>
          <a:stretch>
            <a:fillRect/>
          </a:stretch>
        </p:blipFill>
        <p:spPr>
          <a:xfrm>
            <a:off x="1219201" y="4140667"/>
            <a:ext cx="663389" cy="663389"/>
          </a:xfrm>
          <a:prstGeom prst="rect">
            <a:avLst/>
          </a:prstGeom>
        </p:spPr>
      </p:pic>
      <p:pic>
        <p:nvPicPr>
          <p:cNvPr id="10" name="Picture 9"/>
          <p:cNvPicPr>
            <a:picLocks noChangeAspect="1"/>
          </p:cNvPicPr>
          <p:nvPr/>
        </p:nvPicPr>
        <p:blipFill>
          <a:blip r:embed="rId4"/>
          <a:stretch>
            <a:fillRect/>
          </a:stretch>
        </p:blipFill>
        <p:spPr>
          <a:xfrm>
            <a:off x="1627095" y="4711139"/>
            <a:ext cx="663389" cy="663389"/>
          </a:xfrm>
          <a:prstGeom prst="rect">
            <a:avLst/>
          </a:prstGeom>
        </p:spPr>
      </p:pic>
      <p:pic>
        <p:nvPicPr>
          <p:cNvPr id="11" name="Picture 10"/>
          <p:cNvPicPr>
            <a:picLocks noChangeAspect="1"/>
          </p:cNvPicPr>
          <p:nvPr/>
        </p:nvPicPr>
        <p:blipFill>
          <a:blip r:embed="rId4"/>
          <a:stretch>
            <a:fillRect/>
          </a:stretch>
        </p:blipFill>
        <p:spPr>
          <a:xfrm>
            <a:off x="2191872" y="3465044"/>
            <a:ext cx="663389" cy="663389"/>
          </a:xfrm>
          <a:prstGeom prst="rect">
            <a:avLst/>
          </a:prstGeom>
        </p:spPr>
      </p:pic>
      <p:pic>
        <p:nvPicPr>
          <p:cNvPr id="12" name="Picture 11"/>
          <p:cNvPicPr>
            <a:picLocks noChangeAspect="1"/>
          </p:cNvPicPr>
          <p:nvPr/>
        </p:nvPicPr>
        <p:blipFill>
          <a:blip r:embed="rId4"/>
          <a:stretch>
            <a:fillRect/>
          </a:stretch>
        </p:blipFill>
        <p:spPr>
          <a:xfrm>
            <a:off x="2057402" y="4264490"/>
            <a:ext cx="663389" cy="663389"/>
          </a:xfrm>
          <a:prstGeom prst="rect">
            <a:avLst/>
          </a:prstGeom>
        </p:spPr>
      </p:pic>
      <p:pic>
        <p:nvPicPr>
          <p:cNvPr id="13" name="Picture 12"/>
          <p:cNvPicPr>
            <a:picLocks noChangeAspect="1"/>
          </p:cNvPicPr>
          <p:nvPr/>
        </p:nvPicPr>
        <p:blipFill>
          <a:blip r:embed="rId4"/>
          <a:stretch>
            <a:fillRect/>
          </a:stretch>
        </p:blipFill>
        <p:spPr>
          <a:xfrm>
            <a:off x="2106708" y="5166656"/>
            <a:ext cx="663389" cy="663389"/>
          </a:xfrm>
          <a:prstGeom prst="rect">
            <a:avLst/>
          </a:prstGeom>
        </p:spPr>
      </p:pic>
      <p:pic>
        <p:nvPicPr>
          <p:cNvPr id="14" name="Picture 13"/>
          <p:cNvPicPr>
            <a:picLocks noChangeAspect="1"/>
          </p:cNvPicPr>
          <p:nvPr/>
        </p:nvPicPr>
        <p:blipFill>
          <a:blip r:embed="rId5"/>
          <a:stretch>
            <a:fillRect/>
          </a:stretch>
        </p:blipFill>
        <p:spPr>
          <a:xfrm>
            <a:off x="10052425" y="1709129"/>
            <a:ext cx="648262" cy="648262"/>
          </a:xfrm>
          <a:prstGeom prst="rect">
            <a:avLst/>
          </a:prstGeom>
        </p:spPr>
      </p:pic>
      <p:pic>
        <p:nvPicPr>
          <p:cNvPr id="15" name="Picture 14"/>
          <p:cNvPicPr>
            <a:picLocks noChangeAspect="1"/>
          </p:cNvPicPr>
          <p:nvPr/>
        </p:nvPicPr>
        <p:blipFill>
          <a:blip r:embed="rId5"/>
          <a:stretch>
            <a:fillRect/>
          </a:stretch>
        </p:blipFill>
        <p:spPr>
          <a:xfrm>
            <a:off x="10052425" y="2533814"/>
            <a:ext cx="648262" cy="648262"/>
          </a:xfrm>
          <a:prstGeom prst="rect">
            <a:avLst/>
          </a:prstGeom>
        </p:spPr>
      </p:pic>
      <p:pic>
        <p:nvPicPr>
          <p:cNvPr id="16" name="Picture 15"/>
          <p:cNvPicPr>
            <a:picLocks noChangeAspect="1"/>
          </p:cNvPicPr>
          <p:nvPr/>
        </p:nvPicPr>
        <p:blipFill>
          <a:blip r:embed="rId5"/>
          <a:stretch>
            <a:fillRect/>
          </a:stretch>
        </p:blipFill>
        <p:spPr>
          <a:xfrm>
            <a:off x="10052425" y="4596184"/>
            <a:ext cx="648262" cy="648262"/>
          </a:xfrm>
          <a:prstGeom prst="rect">
            <a:avLst/>
          </a:prstGeom>
        </p:spPr>
      </p:pic>
      <p:pic>
        <p:nvPicPr>
          <p:cNvPr id="17" name="Picture 16"/>
          <p:cNvPicPr>
            <a:picLocks noChangeAspect="1"/>
          </p:cNvPicPr>
          <p:nvPr/>
        </p:nvPicPr>
        <p:blipFill>
          <a:blip r:embed="rId5"/>
          <a:stretch>
            <a:fillRect/>
          </a:stretch>
        </p:blipFill>
        <p:spPr>
          <a:xfrm>
            <a:off x="10052425" y="5362716"/>
            <a:ext cx="648262" cy="648262"/>
          </a:xfrm>
          <a:prstGeom prst="rect">
            <a:avLst/>
          </a:prstGeom>
        </p:spPr>
      </p:pic>
      <p:pic>
        <p:nvPicPr>
          <p:cNvPr id="18" name="Picture 17"/>
          <p:cNvPicPr>
            <a:picLocks noChangeAspect="1"/>
          </p:cNvPicPr>
          <p:nvPr/>
        </p:nvPicPr>
        <p:blipFill>
          <a:blip r:embed="rId6"/>
          <a:stretch>
            <a:fillRect/>
          </a:stretch>
        </p:blipFill>
        <p:spPr>
          <a:xfrm>
            <a:off x="9932253" y="1462631"/>
            <a:ext cx="1251930" cy="1251930"/>
          </a:xfrm>
          <a:prstGeom prst="rect">
            <a:avLst/>
          </a:prstGeom>
        </p:spPr>
      </p:pic>
      <p:pic>
        <p:nvPicPr>
          <p:cNvPr id="19" name="Picture 18"/>
          <p:cNvPicPr>
            <a:picLocks noChangeAspect="1"/>
          </p:cNvPicPr>
          <p:nvPr/>
        </p:nvPicPr>
        <p:blipFill>
          <a:blip r:embed="rId6"/>
          <a:stretch>
            <a:fillRect/>
          </a:stretch>
        </p:blipFill>
        <p:spPr>
          <a:xfrm>
            <a:off x="9932253" y="2357391"/>
            <a:ext cx="1251930" cy="1251930"/>
          </a:xfrm>
          <a:prstGeom prst="rect">
            <a:avLst/>
          </a:prstGeom>
        </p:spPr>
      </p:pic>
      <p:pic>
        <p:nvPicPr>
          <p:cNvPr id="20" name="Picture 19"/>
          <p:cNvPicPr>
            <a:picLocks noChangeAspect="1"/>
          </p:cNvPicPr>
          <p:nvPr/>
        </p:nvPicPr>
        <p:blipFill>
          <a:blip r:embed="rId6"/>
          <a:stretch>
            <a:fillRect/>
          </a:stretch>
        </p:blipFill>
        <p:spPr>
          <a:xfrm>
            <a:off x="9956371" y="4368140"/>
            <a:ext cx="1251930" cy="1251930"/>
          </a:xfrm>
          <a:prstGeom prst="rect">
            <a:avLst/>
          </a:prstGeom>
        </p:spPr>
      </p:pic>
      <p:pic>
        <p:nvPicPr>
          <p:cNvPr id="21" name="Picture 20"/>
          <p:cNvPicPr>
            <a:picLocks noChangeAspect="1"/>
          </p:cNvPicPr>
          <p:nvPr/>
        </p:nvPicPr>
        <p:blipFill>
          <a:blip r:embed="rId6"/>
          <a:stretch>
            <a:fillRect/>
          </a:stretch>
        </p:blipFill>
        <p:spPr>
          <a:xfrm>
            <a:off x="9932253" y="5222373"/>
            <a:ext cx="1251930" cy="1251930"/>
          </a:xfrm>
          <a:prstGeom prst="rect">
            <a:avLst/>
          </a:prstGeom>
        </p:spPr>
      </p:pic>
      <p:cxnSp>
        <p:nvCxnSpPr>
          <p:cNvPr id="23" name="Straight Connector 22"/>
          <p:cNvCxnSpPr/>
          <p:nvPr/>
        </p:nvCxnSpPr>
        <p:spPr>
          <a:xfrm>
            <a:off x="10376556" y="3459209"/>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6096000" y="1830128"/>
            <a:ext cx="3348279" cy="4119495"/>
            <a:chOff x="6096000" y="1830128"/>
            <a:chExt cx="3348279" cy="4119495"/>
          </a:xfrm>
        </p:grpSpPr>
        <p:pic>
          <p:nvPicPr>
            <p:cNvPr id="25"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042" y="1830128"/>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042" y="2654813"/>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7181" y="1830128"/>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9128" y="2663890"/>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3199" y="4709597"/>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3199" y="5534282"/>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6338" y="4709597"/>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285" y="5543359"/>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43945"/>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138861"/>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4171741"/>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4936889"/>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8" name="Straight Connector 37"/>
            <p:cNvCxnSpPr>
              <a:stCxn id="27" idx="3"/>
              <a:endCxn id="25" idx="1"/>
            </p:cNvCxnSpPr>
            <p:nvPr/>
          </p:nvCxnSpPr>
          <p:spPr>
            <a:xfrm>
              <a:off x="8188261" y="2033260"/>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8" idx="3"/>
              <a:endCxn id="26" idx="1"/>
            </p:cNvCxnSpPr>
            <p:nvPr/>
          </p:nvCxnSpPr>
          <p:spPr>
            <a:xfrm flipV="1">
              <a:off x="8150208" y="2857945"/>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3" idx="3"/>
              <a:endCxn id="27" idx="1"/>
            </p:cNvCxnSpPr>
            <p:nvPr/>
          </p:nvCxnSpPr>
          <p:spPr>
            <a:xfrm flipV="1">
              <a:off x="6747080" y="2033260"/>
              <a:ext cx="790101" cy="513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3" idx="3"/>
              <a:endCxn id="31" idx="1"/>
            </p:cNvCxnSpPr>
            <p:nvPr/>
          </p:nvCxnSpPr>
          <p:spPr>
            <a:xfrm>
              <a:off x="6747080" y="2547077"/>
              <a:ext cx="949258" cy="2365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8" idx="1"/>
              <a:endCxn id="35" idx="3"/>
            </p:cNvCxnSpPr>
            <p:nvPr/>
          </p:nvCxnSpPr>
          <p:spPr>
            <a:xfrm flipH="1">
              <a:off x="6747080" y="2867022"/>
              <a:ext cx="752048" cy="150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4" idx="3"/>
              <a:endCxn id="31" idx="1"/>
            </p:cNvCxnSpPr>
            <p:nvPr/>
          </p:nvCxnSpPr>
          <p:spPr>
            <a:xfrm>
              <a:off x="6747080" y="3341993"/>
              <a:ext cx="949258" cy="1570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7" idx="1"/>
              <a:endCxn id="34" idx="3"/>
            </p:cNvCxnSpPr>
            <p:nvPr/>
          </p:nvCxnSpPr>
          <p:spPr>
            <a:xfrm flipH="1">
              <a:off x="6747080" y="2033260"/>
              <a:ext cx="790101" cy="1308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8" idx="1"/>
              <a:endCxn id="36" idx="3"/>
            </p:cNvCxnSpPr>
            <p:nvPr/>
          </p:nvCxnSpPr>
          <p:spPr>
            <a:xfrm flipH="1">
              <a:off x="6747080" y="2867022"/>
              <a:ext cx="752048" cy="2272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35" idx="3"/>
              <a:endCxn id="32" idx="1"/>
            </p:cNvCxnSpPr>
            <p:nvPr/>
          </p:nvCxnSpPr>
          <p:spPr>
            <a:xfrm>
              <a:off x="6747080" y="4374873"/>
              <a:ext cx="911205" cy="1371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6" idx="3"/>
              <a:endCxn id="32" idx="1"/>
            </p:cNvCxnSpPr>
            <p:nvPr/>
          </p:nvCxnSpPr>
          <p:spPr>
            <a:xfrm>
              <a:off x="6747080" y="5140021"/>
              <a:ext cx="911205" cy="606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7" idx="3"/>
              <a:endCxn id="26" idx="1"/>
            </p:cNvCxnSpPr>
            <p:nvPr/>
          </p:nvCxnSpPr>
          <p:spPr>
            <a:xfrm>
              <a:off x="8188261" y="2033260"/>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5" idx="1"/>
              <a:endCxn id="28" idx="3"/>
            </p:cNvCxnSpPr>
            <p:nvPr/>
          </p:nvCxnSpPr>
          <p:spPr>
            <a:xfrm flipH="1">
              <a:off x="8150208" y="2033260"/>
              <a:ext cx="483834" cy="833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9" idx="1"/>
              <a:endCxn id="31" idx="3"/>
            </p:cNvCxnSpPr>
            <p:nvPr/>
          </p:nvCxnSpPr>
          <p:spPr>
            <a:xfrm flipH="1">
              <a:off x="8347418" y="4912729"/>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30" idx="1"/>
              <a:endCxn id="32" idx="3"/>
            </p:cNvCxnSpPr>
            <p:nvPr/>
          </p:nvCxnSpPr>
          <p:spPr>
            <a:xfrm flipH="1">
              <a:off x="8309365" y="5737414"/>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31" idx="3"/>
              <a:endCxn id="30" idx="1"/>
            </p:cNvCxnSpPr>
            <p:nvPr/>
          </p:nvCxnSpPr>
          <p:spPr>
            <a:xfrm>
              <a:off x="8347418" y="4912729"/>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9" idx="1"/>
              <a:endCxn id="32" idx="3"/>
            </p:cNvCxnSpPr>
            <p:nvPr/>
          </p:nvCxnSpPr>
          <p:spPr>
            <a:xfrm flipH="1">
              <a:off x="8309365" y="4912729"/>
              <a:ext cx="483834" cy="83376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3" name="Straight Connector 82"/>
          <p:cNvCxnSpPr/>
          <p:nvPr/>
        </p:nvCxnSpPr>
        <p:spPr>
          <a:xfrm>
            <a:off x="8387668" y="3396596"/>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8"/>
          <a:stretch>
            <a:fillRect/>
          </a:stretch>
        </p:blipFill>
        <p:spPr>
          <a:xfrm>
            <a:off x="3779069" y="3365271"/>
            <a:ext cx="1241552" cy="1002869"/>
          </a:xfrm>
          <a:prstGeom prst="rect">
            <a:avLst/>
          </a:prstGeom>
        </p:spPr>
      </p:pic>
      <p:cxnSp>
        <p:nvCxnSpPr>
          <p:cNvPr id="87" name="Straight Arrow Connector 86"/>
          <p:cNvCxnSpPr>
            <a:endCxn id="85" idx="3"/>
          </p:cNvCxnSpPr>
          <p:nvPr/>
        </p:nvCxnSpPr>
        <p:spPr>
          <a:xfrm flipH="1">
            <a:off x="5020621" y="2033260"/>
            <a:ext cx="3938961" cy="1833446"/>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5052060" y="2826150"/>
            <a:ext cx="3875711" cy="1040555"/>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flipV="1">
            <a:off x="5052059" y="3894838"/>
            <a:ext cx="3957939" cy="1031958"/>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flipV="1">
            <a:off x="5101365" y="3894837"/>
            <a:ext cx="3999145" cy="1814447"/>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5084646" y="2005128"/>
            <a:ext cx="2776148" cy="1879617"/>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5099292" y="2834558"/>
            <a:ext cx="2732210" cy="1021021"/>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flipV="1">
            <a:off x="5099292" y="3875113"/>
            <a:ext cx="2922586" cy="1019015"/>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flipV="1">
            <a:off x="5052059" y="3883711"/>
            <a:ext cx="2928907" cy="1825573"/>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a:off x="5098838" y="2508231"/>
            <a:ext cx="1316462" cy="1347348"/>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H="1">
            <a:off x="5146461" y="3322231"/>
            <a:ext cx="1238913" cy="550353"/>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flipV="1">
            <a:off x="5146461" y="3896090"/>
            <a:ext cx="1229503" cy="492886"/>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flipV="1">
            <a:off x="5065717" y="3912877"/>
            <a:ext cx="1349583" cy="1219989"/>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339119" y="3626212"/>
            <a:ext cx="1306896" cy="461665"/>
          </a:xfrm>
          <a:prstGeom prst="rect">
            <a:avLst/>
          </a:prstGeom>
          <a:solidFill>
            <a:schemeClr val="bg1">
              <a:alpha val="65000"/>
            </a:schemeClr>
          </a:solidFill>
        </p:spPr>
        <p:txBody>
          <a:bodyPr wrap="none" rtlCol="0">
            <a:spAutoFit/>
          </a:bodyPr>
          <a:lstStyle/>
          <a:p>
            <a:r>
              <a:rPr lang="en-US" sz="2400" dirty="0" smtClean="0"/>
              <a:t>Counters</a:t>
            </a:r>
            <a:endParaRPr lang="en-US" sz="2400" dirty="0"/>
          </a:p>
        </p:txBody>
      </p:sp>
      <p:sp>
        <p:nvSpPr>
          <p:cNvPr id="123" name="Cloud Callout 122"/>
          <p:cNvSpPr/>
          <p:nvPr/>
        </p:nvSpPr>
        <p:spPr>
          <a:xfrm>
            <a:off x="4017669" y="2007396"/>
            <a:ext cx="1621979" cy="832289"/>
          </a:xfrm>
          <a:prstGeom prst="cloudCallout">
            <a:avLst>
              <a:gd name="adj1" fmla="val -29876"/>
              <a:gd name="adj2" fmla="val 10289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smtClean="0"/>
              <a:t>Where?</a:t>
            </a:r>
            <a:endParaRPr lang="en-US" sz="2400" dirty="0"/>
          </a:p>
        </p:txBody>
      </p:sp>
      <p:sp>
        <p:nvSpPr>
          <p:cNvPr id="133" name="TextBox 132"/>
          <p:cNvSpPr txBox="1"/>
          <p:nvPr/>
        </p:nvSpPr>
        <p:spPr>
          <a:xfrm>
            <a:off x="690948" y="466670"/>
            <a:ext cx="3001847" cy="584775"/>
          </a:xfrm>
          <a:prstGeom prst="rect">
            <a:avLst/>
          </a:prstGeom>
          <a:noFill/>
        </p:spPr>
        <p:txBody>
          <a:bodyPr wrap="none" rtlCol="0">
            <a:spAutoFit/>
          </a:bodyPr>
          <a:lstStyle/>
          <a:p>
            <a:pPr marL="457200" indent="-457200">
              <a:buFont typeface="Arial" charset="0"/>
              <a:buChar char="•"/>
            </a:pPr>
            <a:r>
              <a:rPr lang="en-US" sz="3200" dirty="0" smtClean="0">
                <a:solidFill>
                  <a:srgbClr val="FF0000"/>
                </a:solidFill>
              </a:rPr>
              <a:t>Hard to locate</a:t>
            </a:r>
          </a:p>
        </p:txBody>
      </p:sp>
      <p:sp>
        <p:nvSpPr>
          <p:cNvPr id="134" name="Rectangle 133"/>
          <p:cNvSpPr/>
          <p:nvPr/>
        </p:nvSpPr>
        <p:spPr>
          <a:xfrm>
            <a:off x="4758165" y="466670"/>
            <a:ext cx="2675669" cy="584775"/>
          </a:xfrm>
          <a:prstGeom prst="rect">
            <a:avLst/>
          </a:prstGeom>
        </p:spPr>
        <p:txBody>
          <a:bodyPr wrap="none">
            <a:spAutoFit/>
          </a:bodyPr>
          <a:lstStyle/>
          <a:p>
            <a:pPr marL="457200" indent="-457200">
              <a:buFont typeface="Arial" charset="0"/>
              <a:buChar char="•"/>
            </a:pPr>
            <a:r>
              <a:rPr lang="en-US" sz="3200" dirty="0">
                <a:solidFill>
                  <a:srgbClr val="FF0000"/>
                </a:solidFill>
              </a:rPr>
              <a:t>Not generic </a:t>
            </a:r>
          </a:p>
        </p:txBody>
      </p:sp>
      <p:sp>
        <p:nvSpPr>
          <p:cNvPr id="135" name="TextBox 134"/>
          <p:cNvSpPr txBox="1"/>
          <p:nvPr/>
        </p:nvSpPr>
        <p:spPr>
          <a:xfrm>
            <a:off x="609600" y="-14295"/>
            <a:ext cx="1862882" cy="584775"/>
          </a:xfrm>
          <a:prstGeom prst="rect">
            <a:avLst/>
          </a:prstGeom>
          <a:noFill/>
        </p:spPr>
        <p:txBody>
          <a:bodyPr wrap="none" rtlCol="0">
            <a:spAutoFit/>
          </a:bodyPr>
          <a:lstStyle/>
          <a:p>
            <a:r>
              <a:rPr lang="en-US" sz="3200" dirty="0" smtClean="0">
                <a:solidFill>
                  <a:srgbClr val="FF0000"/>
                </a:solidFill>
              </a:rPr>
              <a:t>Problems:</a:t>
            </a:r>
            <a:endParaRPr lang="en-US" sz="3200" dirty="0">
              <a:solidFill>
                <a:srgbClr val="FF0000"/>
              </a:solidFill>
            </a:endParaRPr>
          </a:p>
        </p:txBody>
      </p:sp>
    </p:spTree>
    <p:custDataLst>
      <p:tags r:id="rId1"/>
    </p:custDataLst>
    <p:extLst>
      <p:ext uri="{BB962C8B-B14F-4D97-AF65-F5344CB8AC3E}">
        <p14:creationId xmlns:p14="http://schemas.microsoft.com/office/powerpoint/2010/main" val="1718319999"/>
      </p:ext>
    </p:extLst>
  </p:cSld>
  <p:clrMapOvr>
    <a:masterClrMapping/>
  </p:clrMapOvr>
  <mc:AlternateContent xmlns:mc="http://schemas.openxmlformats.org/markup-compatibility/2006">
    <mc:Choice xmlns:p14="http://schemas.microsoft.com/office/powerpoint/2010/main" Requires="p14">
      <p:transition spd="slow" p14:dur="2000" advTm="74225"/>
    </mc:Choice>
    <mc:Fallback>
      <p:transition spd="slow" advTm="742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
                                        <p:tgtEl>
                                          <p:spTgt spid="8"/>
                                        </p:tgtEl>
                                      </p:cBhvr>
                                    </p:animEffect>
                                  </p:childTnLst>
                                </p:cTn>
                              </p:par>
                            </p:childTnLst>
                          </p:cTn>
                        </p:par>
                        <p:par>
                          <p:cTn id="19" fill="hold">
                            <p:stCondLst>
                              <p:cond delay="2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
                                        <p:tgtEl>
                                          <p:spTgt spid="9"/>
                                        </p:tgtEl>
                                      </p:cBhvr>
                                    </p:animEffect>
                                  </p:childTnLst>
                                </p:cTn>
                              </p:par>
                            </p:childTnLst>
                          </p:cTn>
                        </p:par>
                        <p:par>
                          <p:cTn id="23" fill="hold">
                            <p:stCondLst>
                              <p:cond delay="4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00"/>
                                        <p:tgtEl>
                                          <p:spTgt spid="10"/>
                                        </p:tgtEl>
                                      </p:cBhvr>
                                    </p:animEffect>
                                  </p:childTnLst>
                                </p:cTn>
                              </p:par>
                            </p:childTnLst>
                          </p:cTn>
                        </p:par>
                        <p:par>
                          <p:cTn id="27" fill="hold">
                            <p:stCondLst>
                              <p:cond delay="600"/>
                            </p:stCondLst>
                            <p:childTnLst>
                              <p:par>
                                <p:cTn id="28" presetID="10"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00"/>
                                        <p:tgtEl>
                                          <p:spTgt spid="11"/>
                                        </p:tgtEl>
                                      </p:cBhvr>
                                    </p:animEffect>
                                  </p:childTnLst>
                                </p:cTn>
                              </p:par>
                            </p:childTnLst>
                          </p:cTn>
                        </p:par>
                        <p:par>
                          <p:cTn id="31" fill="hold">
                            <p:stCondLst>
                              <p:cond delay="800"/>
                            </p:stCondLst>
                            <p:childTnLst>
                              <p:par>
                                <p:cTn id="32" presetID="10"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200"/>
                                        <p:tgtEl>
                                          <p:spTgt spid="12"/>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200"/>
                                        <p:tgtEl>
                                          <p:spTgt spid="18"/>
                                        </p:tgtEl>
                                      </p:cBhvr>
                                    </p:animEffect>
                                  </p:childTnLst>
                                </p:cTn>
                              </p:par>
                            </p:childTnLst>
                          </p:cTn>
                        </p:par>
                        <p:par>
                          <p:cTn id="74" fill="hold">
                            <p:stCondLst>
                              <p:cond delay="2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200"/>
                                        <p:tgtEl>
                                          <p:spTgt spid="19"/>
                                        </p:tgtEl>
                                      </p:cBhvr>
                                    </p:animEffect>
                                  </p:childTnLst>
                                </p:cTn>
                              </p:par>
                            </p:childTnLst>
                          </p:cTn>
                        </p:par>
                        <p:par>
                          <p:cTn id="78" fill="hold">
                            <p:stCondLst>
                              <p:cond delay="400"/>
                            </p:stCondLst>
                            <p:childTnLst>
                              <p:par>
                                <p:cTn id="79" presetID="10" presetClass="entr" presetSubtype="0" fill="hold"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200"/>
                                        <p:tgtEl>
                                          <p:spTgt spid="20"/>
                                        </p:tgtEl>
                                      </p:cBhvr>
                                    </p:animEffect>
                                  </p:childTnLst>
                                </p:cTn>
                              </p:par>
                            </p:childTnLst>
                          </p:cTn>
                        </p:par>
                        <p:par>
                          <p:cTn id="82" fill="hold">
                            <p:stCondLst>
                              <p:cond delay="600"/>
                            </p:stCondLst>
                            <p:childTnLst>
                              <p:par>
                                <p:cTn id="83" presetID="10" presetClass="entr" presetSubtype="0" fill="hold"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200"/>
                                        <p:tgtEl>
                                          <p:spTgt spid="2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20"/>
                                        </p:tgtEl>
                                      </p:cBhvr>
                                    </p:animEffect>
                                    <p:set>
                                      <p:cBhvr>
                                        <p:cTn id="96" dur="1" fill="hold">
                                          <p:stCondLst>
                                            <p:cond delay="499"/>
                                          </p:stCondLst>
                                        </p:cTn>
                                        <p:tgtEl>
                                          <p:spTgt spid="20"/>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21"/>
                                        </p:tgtEl>
                                      </p:cBhvr>
                                    </p:animEffect>
                                    <p:set>
                                      <p:cBhvr>
                                        <p:cTn id="99" dur="1" fill="hold">
                                          <p:stCondLst>
                                            <p:cond delay="499"/>
                                          </p:stCondLst>
                                        </p:cTn>
                                        <p:tgtEl>
                                          <p:spTgt spid="2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23"/>
                                        </p:tgtEl>
                                        <p:attrNameLst>
                                          <p:attrName>style.visibility</p:attrName>
                                        </p:attrNameLst>
                                      </p:cBhvr>
                                      <p:to>
                                        <p:strVal val="visible"/>
                                      </p:to>
                                    </p:set>
                                    <p:animEffect transition="in" filter="wipe(down)">
                                      <p:cBhvr>
                                        <p:cTn id="104" dur="500"/>
                                        <p:tgtEl>
                                          <p:spTgt spid="12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2" fill="hold" nodeType="clickEffect">
                                  <p:stCondLst>
                                    <p:cond delay="0"/>
                                  </p:stCondLst>
                                  <p:childTnLst>
                                    <p:set>
                                      <p:cBhvr>
                                        <p:cTn id="108" dur="1" fill="hold">
                                          <p:stCondLst>
                                            <p:cond delay="0"/>
                                          </p:stCondLst>
                                        </p:cTn>
                                        <p:tgtEl>
                                          <p:spTgt spid="81"/>
                                        </p:tgtEl>
                                        <p:attrNameLst>
                                          <p:attrName>style.visibility</p:attrName>
                                        </p:attrNameLst>
                                      </p:cBhvr>
                                      <p:to>
                                        <p:strVal val="visible"/>
                                      </p:to>
                                    </p:set>
                                    <p:animEffect transition="in" filter="wipe(right)">
                                      <p:cBhvr>
                                        <p:cTn id="109" dur="500"/>
                                        <p:tgtEl>
                                          <p:spTgt spid="81"/>
                                        </p:tgtEl>
                                      </p:cBhvr>
                                    </p:animEffect>
                                  </p:childTnLst>
                                </p:cTn>
                              </p:par>
                              <p:par>
                                <p:cTn id="110" presetID="10" presetClass="entr" presetSubtype="0" fill="hold" nodeType="withEffect">
                                  <p:stCondLst>
                                    <p:cond delay="0"/>
                                  </p:stCondLst>
                                  <p:childTnLst>
                                    <p:set>
                                      <p:cBhvr>
                                        <p:cTn id="111" dur="1" fill="hold">
                                          <p:stCondLst>
                                            <p:cond delay="0"/>
                                          </p:stCondLst>
                                        </p:cTn>
                                        <p:tgtEl>
                                          <p:spTgt spid="83"/>
                                        </p:tgtEl>
                                        <p:attrNameLst>
                                          <p:attrName>style.visibility</p:attrName>
                                        </p:attrNameLst>
                                      </p:cBhvr>
                                      <p:to>
                                        <p:strVal val="visible"/>
                                      </p:to>
                                    </p:set>
                                    <p:animEffect transition="in" filter="fade">
                                      <p:cBhvr>
                                        <p:cTn id="112" dur="500"/>
                                        <p:tgtEl>
                                          <p:spTgt spid="8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35"/>
                                        </p:tgtEl>
                                        <p:attrNameLst>
                                          <p:attrName>style.visibility</p:attrName>
                                        </p:attrNameLst>
                                      </p:cBhvr>
                                      <p:to>
                                        <p:strVal val="visible"/>
                                      </p:to>
                                    </p:set>
                                    <p:animEffect transition="in" filter="fade">
                                      <p:cBhvr>
                                        <p:cTn id="117" dur="500"/>
                                        <p:tgtEl>
                                          <p:spTgt spid="135"/>
                                        </p:tgtEl>
                                      </p:cBhvr>
                                    </p:animEffect>
                                  </p:childTnLst>
                                </p:cTn>
                              </p:par>
                              <p:par>
                                <p:cTn id="118" presetID="10" presetClass="entr" presetSubtype="0" fill="hold" nodeType="withEffect">
                                  <p:stCondLst>
                                    <p:cond delay="0"/>
                                  </p:stCondLst>
                                  <p:childTnLst>
                                    <p:set>
                                      <p:cBhvr>
                                        <p:cTn id="119" dur="1" fill="hold">
                                          <p:stCondLst>
                                            <p:cond delay="0"/>
                                          </p:stCondLst>
                                        </p:cTn>
                                        <p:tgtEl>
                                          <p:spTgt spid="133">
                                            <p:txEl>
                                              <p:pRg st="0" end="0"/>
                                            </p:txEl>
                                          </p:spTgt>
                                        </p:tgtEl>
                                        <p:attrNameLst>
                                          <p:attrName>style.visibility</p:attrName>
                                        </p:attrNameLst>
                                      </p:cBhvr>
                                      <p:to>
                                        <p:strVal val="visible"/>
                                      </p:to>
                                    </p:set>
                                    <p:animEffect transition="in" filter="fade">
                                      <p:cBhvr>
                                        <p:cTn id="120" dur="500"/>
                                        <p:tgtEl>
                                          <p:spTgt spid="133">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2" fill="hold" grpId="0" nodeType="clickEffect">
                                  <p:stCondLst>
                                    <p:cond delay="0"/>
                                  </p:stCondLst>
                                  <p:childTnLst>
                                    <p:set>
                                      <p:cBhvr>
                                        <p:cTn id="124" dur="1" fill="hold">
                                          <p:stCondLst>
                                            <p:cond delay="0"/>
                                          </p:stCondLst>
                                        </p:cTn>
                                        <p:tgtEl>
                                          <p:spTgt spid="121"/>
                                        </p:tgtEl>
                                        <p:attrNameLst>
                                          <p:attrName>style.visibility</p:attrName>
                                        </p:attrNameLst>
                                      </p:cBhvr>
                                      <p:to>
                                        <p:strVal val="visible"/>
                                      </p:to>
                                    </p:set>
                                    <p:animEffect transition="in" filter="wipe(right)">
                                      <p:cBhvr>
                                        <p:cTn id="125" dur="500"/>
                                        <p:tgtEl>
                                          <p:spTgt spid="121"/>
                                        </p:tgtEl>
                                      </p:cBhvr>
                                    </p:animEffect>
                                  </p:childTnLst>
                                </p:cTn>
                              </p:par>
                              <p:par>
                                <p:cTn id="126" presetID="22" presetClass="entr" presetSubtype="2" fill="hold" nodeType="withEffect">
                                  <p:stCondLst>
                                    <p:cond delay="0"/>
                                  </p:stCondLst>
                                  <p:childTnLst>
                                    <p:set>
                                      <p:cBhvr>
                                        <p:cTn id="127" dur="1" fill="hold">
                                          <p:stCondLst>
                                            <p:cond delay="0"/>
                                          </p:stCondLst>
                                        </p:cTn>
                                        <p:tgtEl>
                                          <p:spTgt spid="94"/>
                                        </p:tgtEl>
                                        <p:attrNameLst>
                                          <p:attrName>style.visibility</p:attrName>
                                        </p:attrNameLst>
                                      </p:cBhvr>
                                      <p:to>
                                        <p:strVal val="visible"/>
                                      </p:to>
                                    </p:set>
                                    <p:animEffect transition="in" filter="wipe(right)">
                                      <p:cBhvr>
                                        <p:cTn id="128" dur="500"/>
                                        <p:tgtEl>
                                          <p:spTgt spid="94"/>
                                        </p:tgtEl>
                                      </p:cBhvr>
                                    </p:animEffect>
                                  </p:childTnLst>
                                </p:cTn>
                              </p:par>
                              <p:par>
                                <p:cTn id="129" presetID="22" presetClass="entr" presetSubtype="2" fill="hold" nodeType="withEffect">
                                  <p:stCondLst>
                                    <p:cond delay="0"/>
                                  </p:stCondLst>
                                  <p:childTnLst>
                                    <p:set>
                                      <p:cBhvr>
                                        <p:cTn id="130" dur="1" fill="hold">
                                          <p:stCondLst>
                                            <p:cond delay="0"/>
                                          </p:stCondLst>
                                        </p:cTn>
                                        <p:tgtEl>
                                          <p:spTgt spid="91"/>
                                        </p:tgtEl>
                                        <p:attrNameLst>
                                          <p:attrName>style.visibility</p:attrName>
                                        </p:attrNameLst>
                                      </p:cBhvr>
                                      <p:to>
                                        <p:strVal val="visible"/>
                                      </p:to>
                                    </p:set>
                                    <p:animEffect transition="in" filter="wipe(right)">
                                      <p:cBhvr>
                                        <p:cTn id="131" dur="500"/>
                                        <p:tgtEl>
                                          <p:spTgt spid="91"/>
                                        </p:tgtEl>
                                      </p:cBhvr>
                                    </p:animEffect>
                                  </p:childTnLst>
                                </p:cTn>
                              </p:par>
                              <p:par>
                                <p:cTn id="132" presetID="22" presetClass="entr" presetSubtype="2" fill="hold" nodeType="with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wipe(right)">
                                      <p:cBhvr>
                                        <p:cTn id="134" dur="500"/>
                                        <p:tgtEl>
                                          <p:spTgt spid="88"/>
                                        </p:tgtEl>
                                      </p:cBhvr>
                                    </p:animEffect>
                                  </p:childTnLst>
                                </p:cTn>
                              </p:par>
                              <p:par>
                                <p:cTn id="135" presetID="22" presetClass="entr" presetSubtype="2" fill="hold" nodeType="withEffect">
                                  <p:stCondLst>
                                    <p:cond delay="0"/>
                                  </p:stCondLst>
                                  <p:childTnLst>
                                    <p:set>
                                      <p:cBhvr>
                                        <p:cTn id="136" dur="1" fill="hold">
                                          <p:stCondLst>
                                            <p:cond delay="0"/>
                                          </p:stCondLst>
                                        </p:cTn>
                                        <p:tgtEl>
                                          <p:spTgt spid="87"/>
                                        </p:tgtEl>
                                        <p:attrNameLst>
                                          <p:attrName>style.visibility</p:attrName>
                                        </p:attrNameLst>
                                      </p:cBhvr>
                                      <p:to>
                                        <p:strVal val="visible"/>
                                      </p:to>
                                    </p:set>
                                    <p:animEffect transition="in" filter="wipe(right)">
                                      <p:cBhvr>
                                        <p:cTn id="137" dur="500"/>
                                        <p:tgtEl>
                                          <p:spTgt spid="87"/>
                                        </p:tgtEl>
                                      </p:cBhvr>
                                    </p:animEffect>
                                  </p:childTnLst>
                                </p:cTn>
                              </p:par>
                              <p:par>
                                <p:cTn id="138" presetID="22" presetClass="entr" presetSubtype="2" fill="hold" nodeType="withEffect">
                                  <p:stCondLst>
                                    <p:cond delay="0"/>
                                  </p:stCondLst>
                                  <p:childTnLst>
                                    <p:set>
                                      <p:cBhvr>
                                        <p:cTn id="139" dur="1" fill="hold">
                                          <p:stCondLst>
                                            <p:cond delay="0"/>
                                          </p:stCondLst>
                                        </p:cTn>
                                        <p:tgtEl>
                                          <p:spTgt spid="97"/>
                                        </p:tgtEl>
                                        <p:attrNameLst>
                                          <p:attrName>style.visibility</p:attrName>
                                        </p:attrNameLst>
                                      </p:cBhvr>
                                      <p:to>
                                        <p:strVal val="visible"/>
                                      </p:to>
                                    </p:set>
                                    <p:animEffect transition="in" filter="wipe(right)">
                                      <p:cBhvr>
                                        <p:cTn id="140" dur="500"/>
                                        <p:tgtEl>
                                          <p:spTgt spid="97"/>
                                        </p:tgtEl>
                                      </p:cBhvr>
                                    </p:animEffect>
                                  </p:childTnLst>
                                </p:cTn>
                              </p:par>
                              <p:par>
                                <p:cTn id="141" presetID="22" presetClass="entr" presetSubtype="2"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wipe(right)">
                                      <p:cBhvr>
                                        <p:cTn id="143" dur="500"/>
                                        <p:tgtEl>
                                          <p:spTgt spid="100"/>
                                        </p:tgtEl>
                                      </p:cBhvr>
                                    </p:animEffect>
                                  </p:childTnLst>
                                </p:cTn>
                              </p:par>
                              <p:par>
                                <p:cTn id="144" presetID="22" presetClass="entr" presetSubtype="2" fill="hold" nodeType="withEffect">
                                  <p:stCondLst>
                                    <p:cond delay="0"/>
                                  </p:stCondLst>
                                  <p:childTnLst>
                                    <p:set>
                                      <p:cBhvr>
                                        <p:cTn id="145" dur="1" fill="hold">
                                          <p:stCondLst>
                                            <p:cond delay="0"/>
                                          </p:stCondLst>
                                        </p:cTn>
                                        <p:tgtEl>
                                          <p:spTgt spid="103"/>
                                        </p:tgtEl>
                                        <p:attrNameLst>
                                          <p:attrName>style.visibility</p:attrName>
                                        </p:attrNameLst>
                                      </p:cBhvr>
                                      <p:to>
                                        <p:strVal val="visible"/>
                                      </p:to>
                                    </p:set>
                                    <p:animEffect transition="in" filter="wipe(right)">
                                      <p:cBhvr>
                                        <p:cTn id="146" dur="500"/>
                                        <p:tgtEl>
                                          <p:spTgt spid="103"/>
                                        </p:tgtEl>
                                      </p:cBhvr>
                                    </p:animEffect>
                                  </p:childTnLst>
                                </p:cTn>
                              </p:par>
                              <p:par>
                                <p:cTn id="147" presetID="22" presetClass="entr" presetSubtype="2" fill="hold" nodeType="withEffect">
                                  <p:stCondLst>
                                    <p:cond delay="0"/>
                                  </p:stCondLst>
                                  <p:childTnLst>
                                    <p:set>
                                      <p:cBhvr>
                                        <p:cTn id="148" dur="1" fill="hold">
                                          <p:stCondLst>
                                            <p:cond delay="0"/>
                                          </p:stCondLst>
                                        </p:cTn>
                                        <p:tgtEl>
                                          <p:spTgt spid="106"/>
                                        </p:tgtEl>
                                        <p:attrNameLst>
                                          <p:attrName>style.visibility</p:attrName>
                                        </p:attrNameLst>
                                      </p:cBhvr>
                                      <p:to>
                                        <p:strVal val="visible"/>
                                      </p:to>
                                    </p:set>
                                    <p:animEffect transition="in" filter="wipe(right)">
                                      <p:cBhvr>
                                        <p:cTn id="149" dur="500"/>
                                        <p:tgtEl>
                                          <p:spTgt spid="106"/>
                                        </p:tgtEl>
                                      </p:cBhvr>
                                    </p:animEffect>
                                  </p:childTnLst>
                                </p:cTn>
                              </p:par>
                              <p:par>
                                <p:cTn id="150" presetID="22" presetClass="entr" presetSubtype="2"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wipe(right)">
                                      <p:cBhvr>
                                        <p:cTn id="152" dur="500"/>
                                        <p:tgtEl>
                                          <p:spTgt spid="109"/>
                                        </p:tgtEl>
                                      </p:cBhvr>
                                    </p:animEffect>
                                  </p:childTnLst>
                                </p:cTn>
                              </p:par>
                              <p:par>
                                <p:cTn id="153" presetID="22" presetClass="entr" presetSubtype="2" fill="hold" nodeType="withEffect">
                                  <p:stCondLst>
                                    <p:cond delay="0"/>
                                  </p:stCondLst>
                                  <p:childTnLst>
                                    <p:set>
                                      <p:cBhvr>
                                        <p:cTn id="154" dur="1" fill="hold">
                                          <p:stCondLst>
                                            <p:cond delay="0"/>
                                          </p:stCondLst>
                                        </p:cTn>
                                        <p:tgtEl>
                                          <p:spTgt spid="111"/>
                                        </p:tgtEl>
                                        <p:attrNameLst>
                                          <p:attrName>style.visibility</p:attrName>
                                        </p:attrNameLst>
                                      </p:cBhvr>
                                      <p:to>
                                        <p:strVal val="visible"/>
                                      </p:to>
                                    </p:set>
                                    <p:animEffect transition="in" filter="wipe(right)">
                                      <p:cBhvr>
                                        <p:cTn id="155" dur="500"/>
                                        <p:tgtEl>
                                          <p:spTgt spid="111"/>
                                        </p:tgtEl>
                                      </p:cBhvr>
                                    </p:animEffect>
                                  </p:childTnLst>
                                </p:cTn>
                              </p:par>
                              <p:par>
                                <p:cTn id="156" presetID="22" presetClass="entr" presetSubtype="2" fill="hold" nodeType="withEffect">
                                  <p:stCondLst>
                                    <p:cond delay="0"/>
                                  </p:stCondLst>
                                  <p:childTnLst>
                                    <p:set>
                                      <p:cBhvr>
                                        <p:cTn id="157" dur="1" fill="hold">
                                          <p:stCondLst>
                                            <p:cond delay="0"/>
                                          </p:stCondLst>
                                        </p:cTn>
                                        <p:tgtEl>
                                          <p:spTgt spid="115"/>
                                        </p:tgtEl>
                                        <p:attrNameLst>
                                          <p:attrName>style.visibility</p:attrName>
                                        </p:attrNameLst>
                                      </p:cBhvr>
                                      <p:to>
                                        <p:strVal val="visible"/>
                                      </p:to>
                                    </p:set>
                                    <p:animEffect transition="in" filter="wipe(right)">
                                      <p:cBhvr>
                                        <p:cTn id="158" dur="500"/>
                                        <p:tgtEl>
                                          <p:spTgt spid="115"/>
                                        </p:tgtEl>
                                      </p:cBhvr>
                                    </p:animEffect>
                                  </p:childTnLst>
                                </p:cTn>
                              </p:par>
                              <p:par>
                                <p:cTn id="159" presetID="22" presetClass="entr" presetSubtype="2" fill="hold" nodeType="withEffect">
                                  <p:stCondLst>
                                    <p:cond delay="0"/>
                                  </p:stCondLst>
                                  <p:childTnLst>
                                    <p:set>
                                      <p:cBhvr>
                                        <p:cTn id="160" dur="1" fill="hold">
                                          <p:stCondLst>
                                            <p:cond delay="0"/>
                                          </p:stCondLst>
                                        </p:cTn>
                                        <p:tgtEl>
                                          <p:spTgt spid="118"/>
                                        </p:tgtEl>
                                        <p:attrNameLst>
                                          <p:attrName>style.visibility</p:attrName>
                                        </p:attrNameLst>
                                      </p:cBhvr>
                                      <p:to>
                                        <p:strVal val="visible"/>
                                      </p:to>
                                    </p:set>
                                    <p:animEffect transition="in" filter="wipe(right)">
                                      <p:cBhvr>
                                        <p:cTn id="161" dur="500"/>
                                        <p:tgtEl>
                                          <p:spTgt spid="118"/>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34"/>
                                        </p:tgtEl>
                                        <p:attrNameLst>
                                          <p:attrName>style.visibility</p:attrName>
                                        </p:attrNameLst>
                                      </p:cBhvr>
                                      <p:to>
                                        <p:strVal val="visible"/>
                                      </p:to>
                                    </p:set>
                                    <p:animEffect transition="in" filter="fade">
                                      <p:cBhvr>
                                        <p:cTn id="16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21" grpId="0" animBg="1"/>
      <p:bldP spid="123" grpId="0" animBg="1"/>
      <p:bldP spid="134" grpId="0"/>
      <p:bldP spid="1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pair-wise deployment</a:t>
            </a:r>
            <a:endParaRPr lang="en-US" dirty="0"/>
          </a:p>
        </p:txBody>
      </p:sp>
      <p:sp>
        <p:nvSpPr>
          <p:cNvPr id="3" name="Content Placeholder 2"/>
          <p:cNvSpPr>
            <a:spLocks noGrp="1"/>
          </p:cNvSpPr>
          <p:nvPr>
            <p:ph idx="1"/>
          </p:nvPr>
        </p:nvSpPr>
        <p:spPr/>
        <p:txBody>
          <a:bodyPr/>
          <a:lstStyle/>
          <a:p>
            <a:r>
              <a:rPr lang="en-US" dirty="0" smtClean="0"/>
              <a:t>Cover all pipelines</a:t>
            </a:r>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30</a:t>
            </a:fld>
            <a:endParaRPr lang="en-US"/>
          </a:p>
        </p:txBody>
      </p:sp>
      <p:sp>
        <p:nvSpPr>
          <p:cNvPr id="5" name="椭圆 3"/>
          <p:cNvSpPr/>
          <p:nvPr/>
        </p:nvSpPr>
        <p:spPr>
          <a:xfrm>
            <a:off x="5363047" y="4693303"/>
            <a:ext cx="1703402" cy="170340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椭圆 4"/>
          <p:cNvSpPr/>
          <p:nvPr/>
        </p:nvSpPr>
        <p:spPr>
          <a:xfrm>
            <a:off x="8941715" y="3285021"/>
            <a:ext cx="1418475" cy="1418475"/>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椭圆 28"/>
          <p:cNvSpPr/>
          <p:nvPr/>
        </p:nvSpPr>
        <p:spPr>
          <a:xfrm>
            <a:off x="1828800" y="3359579"/>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8" name="直线箭头连接符 5"/>
          <p:cNvCxnSpPr>
            <a:stCxn id="9" idx="7"/>
            <a:endCxn id="10" idx="3"/>
          </p:cNvCxnSpPr>
          <p:nvPr/>
        </p:nvCxnSpPr>
        <p:spPr>
          <a:xfrm flipV="1">
            <a:off x="6854837" y="4346751"/>
            <a:ext cx="2224401" cy="6917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椭圆 6"/>
          <p:cNvSpPr/>
          <p:nvPr/>
        </p:nvSpPr>
        <p:spPr>
          <a:xfrm>
            <a:off x="6285991" y="4940902"/>
            <a:ext cx="666445" cy="666445"/>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2400" dirty="0" smtClean="0"/>
              <a:t>UM</a:t>
            </a:r>
            <a:endParaRPr kumimoji="1" lang="zh-CN" altLang="en-US" sz="2400" dirty="0"/>
          </a:p>
        </p:txBody>
      </p:sp>
      <p:sp>
        <p:nvSpPr>
          <p:cNvPr id="10" name="椭圆 7"/>
          <p:cNvSpPr/>
          <p:nvPr/>
        </p:nvSpPr>
        <p:spPr>
          <a:xfrm>
            <a:off x="8977112" y="3751515"/>
            <a:ext cx="697362" cy="697362"/>
          </a:xfrm>
          <a:prstGeom prst="ellipse">
            <a:avLst/>
          </a:prstGeom>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kumimoji="1" lang="en-US" altLang="zh-CN" sz="2400" dirty="0" smtClean="0">
                <a:solidFill>
                  <a:schemeClr val="accent3">
                    <a:lumMod val="75000"/>
                  </a:schemeClr>
                </a:solidFill>
              </a:rPr>
              <a:t>DM</a:t>
            </a:r>
            <a:endParaRPr kumimoji="1" lang="zh-CN" altLang="en-US" sz="2400" dirty="0">
              <a:solidFill>
                <a:schemeClr val="accent3">
                  <a:lumMod val="75000"/>
                </a:schemeClr>
              </a:solidFill>
            </a:endParaRPr>
          </a:p>
        </p:txBody>
      </p:sp>
      <p:sp>
        <p:nvSpPr>
          <p:cNvPr id="11" name="椭圆 29"/>
          <p:cNvSpPr/>
          <p:nvPr/>
        </p:nvSpPr>
        <p:spPr>
          <a:xfrm>
            <a:off x="2515318" y="3894481"/>
            <a:ext cx="658315" cy="658315"/>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2400" dirty="0" smtClean="0"/>
              <a:t>UM</a:t>
            </a:r>
            <a:endParaRPr kumimoji="1" lang="zh-CN" altLang="en-US" sz="2400" dirty="0"/>
          </a:p>
        </p:txBody>
      </p:sp>
      <p:sp>
        <p:nvSpPr>
          <p:cNvPr id="12" name="椭圆 30"/>
          <p:cNvSpPr/>
          <p:nvPr/>
        </p:nvSpPr>
        <p:spPr>
          <a:xfrm>
            <a:off x="5442834" y="4935669"/>
            <a:ext cx="653165" cy="653165"/>
          </a:xfrm>
          <a:prstGeom prst="ellipse">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kumimoji="1" lang="en-US" altLang="zh-CN" sz="2400" dirty="0" smtClean="0">
                <a:solidFill>
                  <a:schemeClr val="accent6">
                    <a:lumMod val="75000"/>
                  </a:schemeClr>
                </a:solidFill>
              </a:rPr>
              <a:t>DM</a:t>
            </a:r>
            <a:endParaRPr kumimoji="1" lang="zh-CN" altLang="en-US" sz="2400" dirty="0">
              <a:solidFill>
                <a:schemeClr val="accent6">
                  <a:lumMod val="75000"/>
                </a:schemeClr>
              </a:solidFill>
            </a:endParaRPr>
          </a:p>
        </p:txBody>
      </p:sp>
      <p:cxnSp>
        <p:nvCxnSpPr>
          <p:cNvPr id="13" name="直线箭头连接符 31"/>
          <p:cNvCxnSpPr>
            <a:stCxn id="11" idx="5"/>
            <a:endCxn id="12" idx="1"/>
          </p:cNvCxnSpPr>
          <p:nvPr/>
        </p:nvCxnSpPr>
        <p:spPr>
          <a:xfrm>
            <a:off x="3077225" y="4456388"/>
            <a:ext cx="2461263" cy="5749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476444" y="4866358"/>
            <a:ext cx="0" cy="415111"/>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674474" y="4866357"/>
            <a:ext cx="0" cy="415111"/>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75" name="Right Brace 174"/>
          <p:cNvSpPr/>
          <p:nvPr/>
        </p:nvSpPr>
        <p:spPr>
          <a:xfrm rot="5400000" flipH="1">
            <a:off x="4235398" y="1291667"/>
            <a:ext cx="302980" cy="3569663"/>
          </a:xfrm>
          <a:prstGeom prst="rightBrace">
            <a:avLst/>
          </a:prstGeom>
          <a:ln/>
          <a:effectLst/>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78" name="TextBox 177"/>
          <p:cNvSpPr txBox="1"/>
          <p:nvPr/>
        </p:nvSpPr>
        <p:spPr>
          <a:xfrm>
            <a:off x="2762330" y="2356301"/>
            <a:ext cx="2924262" cy="461665"/>
          </a:xfrm>
          <a:prstGeom prst="rect">
            <a:avLst/>
          </a:prstGeom>
          <a:noFill/>
        </p:spPr>
        <p:txBody>
          <a:bodyPr wrap="none" rtlCol="0">
            <a:spAutoFit/>
          </a:bodyPr>
          <a:lstStyle/>
          <a:p>
            <a:r>
              <a:rPr lang="en-US" altLang="zh-CN" sz="2400" dirty="0" smtClean="0"/>
              <a:t>Cover</a:t>
            </a:r>
            <a:r>
              <a:rPr lang="zh-CN" altLang="en-US" sz="2400" dirty="0" smtClean="0"/>
              <a:t> </a:t>
            </a:r>
            <a:r>
              <a:rPr lang="en-US" altLang="zh-CN" sz="2400" dirty="0"/>
              <a:t>i</a:t>
            </a:r>
            <a:r>
              <a:rPr lang="en-US" altLang="zh-CN" sz="2400" dirty="0" smtClean="0"/>
              <a:t>ngress</a:t>
            </a:r>
            <a:r>
              <a:rPr lang="zh-CN" altLang="en-US" sz="2400" dirty="0" smtClean="0"/>
              <a:t> </a:t>
            </a:r>
            <a:r>
              <a:rPr lang="en-US" altLang="zh-CN" sz="2400" dirty="0" smtClean="0"/>
              <a:t>pipeline</a:t>
            </a:r>
            <a:endParaRPr lang="en-US" sz="2400" dirty="0"/>
          </a:p>
        </p:txBody>
      </p:sp>
      <p:sp>
        <p:nvSpPr>
          <p:cNvPr id="179" name="TextBox 178"/>
          <p:cNvSpPr txBox="1"/>
          <p:nvPr/>
        </p:nvSpPr>
        <p:spPr>
          <a:xfrm>
            <a:off x="6096000" y="2356301"/>
            <a:ext cx="2845715" cy="461665"/>
          </a:xfrm>
          <a:prstGeom prst="rect">
            <a:avLst/>
          </a:prstGeom>
          <a:noFill/>
        </p:spPr>
        <p:txBody>
          <a:bodyPr wrap="none" rtlCol="0">
            <a:spAutoFit/>
          </a:bodyPr>
          <a:lstStyle/>
          <a:p>
            <a:r>
              <a:rPr lang="en-US" altLang="zh-CN" sz="2400" dirty="0" smtClean="0"/>
              <a:t>Cover</a:t>
            </a:r>
            <a:r>
              <a:rPr lang="zh-CN" altLang="en-US" sz="2400" dirty="0" smtClean="0"/>
              <a:t> </a:t>
            </a:r>
            <a:r>
              <a:rPr lang="en-US" altLang="zh-CN" sz="2400" dirty="0" smtClean="0"/>
              <a:t>egress</a:t>
            </a:r>
            <a:r>
              <a:rPr lang="zh-CN" altLang="en-US" sz="2400" dirty="0" smtClean="0"/>
              <a:t> </a:t>
            </a:r>
            <a:r>
              <a:rPr lang="en-US" altLang="zh-CN" sz="2400" dirty="0" smtClean="0"/>
              <a:t>pipeline</a:t>
            </a:r>
            <a:endParaRPr lang="en-US" sz="2400" dirty="0"/>
          </a:p>
        </p:txBody>
      </p:sp>
      <p:sp>
        <p:nvSpPr>
          <p:cNvPr id="174" name="Right Brace 173"/>
          <p:cNvSpPr/>
          <p:nvPr/>
        </p:nvSpPr>
        <p:spPr>
          <a:xfrm rot="5400000" flipH="1">
            <a:off x="6994618" y="947903"/>
            <a:ext cx="313913" cy="4243354"/>
          </a:xfrm>
          <a:prstGeom prst="rightBrace">
            <a:avLst/>
          </a:prstGeom>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4" name="TextBox 13"/>
          <p:cNvSpPr txBox="1"/>
          <p:nvPr/>
        </p:nvSpPr>
        <p:spPr>
          <a:xfrm>
            <a:off x="8977112" y="1556649"/>
            <a:ext cx="3215880" cy="830997"/>
          </a:xfrm>
          <a:prstGeom prst="rect">
            <a:avLst/>
          </a:prstGeom>
          <a:noFill/>
        </p:spPr>
        <p:txBody>
          <a:bodyPr wrap="none" rtlCol="0">
            <a:spAutoFit/>
          </a:bodyPr>
          <a:lstStyle/>
          <a:p>
            <a:r>
              <a:rPr lang="en-US" altLang="zh-CN" sz="2400" dirty="0" smtClean="0"/>
              <a:t>UM: Upstream meter</a:t>
            </a:r>
          </a:p>
          <a:p>
            <a:r>
              <a:rPr lang="en-US" altLang="zh-CN" sz="2400" dirty="0"/>
              <a:t>DM: </a:t>
            </a:r>
            <a:r>
              <a:rPr lang="en-US" altLang="zh-CN" sz="2400" dirty="0" smtClean="0"/>
              <a:t>Downstream meter</a:t>
            </a:r>
            <a:endParaRPr lang="en-US" sz="2400" dirty="0"/>
          </a:p>
        </p:txBody>
      </p:sp>
      <p:sp>
        <p:nvSpPr>
          <p:cNvPr id="38" name="椭圆 28"/>
          <p:cNvSpPr/>
          <p:nvPr/>
        </p:nvSpPr>
        <p:spPr>
          <a:xfrm>
            <a:off x="1828800" y="5378743"/>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 name="椭圆 28"/>
          <p:cNvSpPr/>
          <p:nvPr/>
        </p:nvSpPr>
        <p:spPr>
          <a:xfrm>
            <a:off x="8977112" y="5380804"/>
            <a:ext cx="1361621" cy="1361621"/>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40" name="直线箭头连接符 31"/>
          <p:cNvCxnSpPr>
            <a:stCxn id="38" idx="6"/>
          </p:cNvCxnSpPr>
          <p:nvPr/>
        </p:nvCxnSpPr>
        <p:spPr>
          <a:xfrm flipV="1">
            <a:off x="3190421" y="5935040"/>
            <a:ext cx="2274319" cy="12451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直线箭头连接符 5"/>
          <p:cNvCxnSpPr/>
          <p:nvPr/>
        </p:nvCxnSpPr>
        <p:spPr>
          <a:xfrm>
            <a:off x="7018943" y="5895384"/>
            <a:ext cx="2044939" cy="871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1" name="椭圆 29"/>
          <p:cNvSpPr/>
          <p:nvPr/>
        </p:nvSpPr>
        <p:spPr>
          <a:xfrm>
            <a:off x="2532106" y="5724528"/>
            <a:ext cx="658315" cy="658315"/>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kumimoji="1" lang="en-US" altLang="zh-CN" sz="2400" dirty="0" smtClean="0"/>
              <a:t>UM</a:t>
            </a:r>
            <a:endParaRPr kumimoji="1" lang="zh-CN" altLang="en-US" sz="2400" dirty="0"/>
          </a:p>
        </p:txBody>
      </p:sp>
      <p:sp>
        <p:nvSpPr>
          <p:cNvPr id="62" name="椭圆 30"/>
          <p:cNvSpPr/>
          <p:nvPr/>
        </p:nvSpPr>
        <p:spPr>
          <a:xfrm>
            <a:off x="5536518" y="5606557"/>
            <a:ext cx="653165" cy="653165"/>
          </a:xfrm>
          <a:prstGeom prst="ellipse">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kumimoji="1" lang="en-US" altLang="zh-CN" sz="2400" dirty="0" smtClean="0">
                <a:solidFill>
                  <a:schemeClr val="accent2">
                    <a:lumMod val="75000"/>
                  </a:schemeClr>
                </a:solidFill>
              </a:rPr>
              <a:t>DM</a:t>
            </a:r>
            <a:endParaRPr kumimoji="1" lang="zh-CN" altLang="en-US" sz="2400" dirty="0">
              <a:solidFill>
                <a:schemeClr val="accent2">
                  <a:lumMod val="75000"/>
                </a:schemeClr>
              </a:solidFill>
            </a:endParaRPr>
          </a:p>
        </p:txBody>
      </p:sp>
      <p:sp>
        <p:nvSpPr>
          <p:cNvPr id="64" name="椭圆 6"/>
          <p:cNvSpPr/>
          <p:nvPr/>
        </p:nvSpPr>
        <p:spPr>
          <a:xfrm>
            <a:off x="6258667" y="5582620"/>
            <a:ext cx="666445" cy="666445"/>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kumimoji="1" lang="en-US" altLang="zh-CN" sz="2400" dirty="0" smtClean="0"/>
              <a:t>UM</a:t>
            </a:r>
            <a:endParaRPr kumimoji="1" lang="zh-CN" altLang="en-US" sz="2400" dirty="0"/>
          </a:p>
        </p:txBody>
      </p:sp>
      <p:sp>
        <p:nvSpPr>
          <p:cNvPr id="65" name="椭圆 7"/>
          <p:cNvSpPr/>
          <p:nvPr/>
        </p:nvSpPr>
        <p:spPr>
          <a:xfrm>
            <a:off x="9020497" y="5669017"/>
            <a:ext cx="697362" cy="697362"/>
          </a:xfrm>
          <a:prstGeom prst="ellipse">
            <a:avLst/>
          </a:prstGeom>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kumimoji="1" lang="en-US" altLang="zh-CN" sz="2400" dirty="0" smtClean="0">
                <a:solidFill>
                  <a:schemeClr val="accent5">
                    <a:lumMod val="75000"/>
                  </a:schemeClr>
                </a:solidFill>
              </a:rPr>
              <a:t>DM</a:t>
            </a:r>
            <a:endParaRPr kumimoji="1" lang="zh-CN" altLang="en-US" sz="2400" dirty="0">
              <a:solidFill>
                <a:schemeClr val="accent5">
                  <a:lumMod val="75000"/>
                </a:schemeClr>
              </a:solidFill>
            </a:endParaRPr>
          </a:p>
        </p:txBody>
      </p:sp>
      <p:grpSp>
        <p:nvGrpSpPr>
          <p:cNvPr id="15" name="Group 14"/>
          <p:cNvGrpSpPr/>
          <p:nvPr/>
        </p:nvGrpSpPr>
        <p:grpSpPr>
          <a:xfrm>
            <a:off x="3873183" y="3274283"/>
            <a:ext cx="4239491" cy="1398040"/>
            <a:chOff x="3873183" y="3274283"/>
            <a:chExt cx="4239491" cy="1398040"/>
          </a:xfrm>
        </p:grpSpPr>
        <p:sp>
          <p:nvSpPr>
            <p:cNvPr id="150" name="矩形 59"/>
            <p:cNvSpPr/>
            <p:nvPr/>
          </p:nvSpPr>
          <p:spPr>
            <a:xfrm>
              <a:off x="3873183" y="3274283"/>
              <a:ext cx="4239491" cy="13980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3" name="矩形 25"/>
            <p:cNvSpPr/>
            <p:nvPr/>
          </p:nvSpPr>
          <p:spPr>
            <a:xfrm>
              <a:off x="3948166" y="3449376"/>
              <a:ext cx="758324" cy="112418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dirty="0" smtClean="0">
                  <a:solidFill>
                    <a:schemeClr val="bg1"/>
                  </a:solidFill>
                </a:rPr>
                <a:t>Ingress pipeline</a:t>
              </a:r>
              <a:endParaRPr kumimoji="1" lang="zh-CN" altLang="en-US" dirty="0">
                <a:solidFill>
                  <a:schemeClr val="bg1"/>
                </a:solidFill>
              </a:endParaRPr>
            </a:p>
          </p:txBody>
        </p:sp>
        <p:cxnSp>
          <p:nvCxnSpPr>
            <p:cNvPr id="144" name="直线箭头连接符 84"/>
            <p:cNvCxnSpPr>
              <a:endCxn id="145" idx="1"/>
            </p:cNvCxnSpPr>
            <p:nvPr/>
          </p:nvCxnSpPr>
          <p:spPr>
            <a:xfrm>
              <a:off x="6171719" y="4011468"/>
              <a:ext cx="25020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45" name="矩形 25"/>
            <p:cNvSpPr/>
            <p:nvPr/>
          </p:nvSpPr>
          <p:spPr>
            <a:xfrm>
              <a:off x="6421927" y="3449376"/>
              <a:ext cx="644522" cy="112418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dirty="0" smtClean="0">
                  <a:solidFill>
                    <a:schemeClr val="bg1"/>
                  </a:solidFill>
                </a:rPr>
                <a:t>shared</a:t>
              </a:r>
            </a:p>
            <a:p>
              <a:pPr algn="ctr"/>
              <a:r>
                <a:rPr kumimoji="1" lang="en-US" altLang="zh-CN" dirty="0" smtClean="0">
                  <a:solidFill>
                    <a:schemeClr val="bg1"/>
                  </a:solidFill>
                </a:rPr>
                <a:t>buffer</a:t>
              </a:r>
              <a:endParaRPr kumimoji="1" lang="zh-CN" altLang="en-US" dirty="0">
                <a:solidFill>
                  <a:schemeClr val="bg1"/>
                </a:solidFill>
              </a:endParaRPr>
            </a:p>
          </p:txBody>
        </p:sp>
        <p:sp>
          <p:nvSpPr>
            <p:cNvPr id="146" name="矩形 25"/>
            <p:cNvSpPr/>
            <p:nvPr/>
          </p:nvSpPr>
          <p:spPr>
            <a:xfrm>
              <a:off x="7266244" y="3449376"/>
              <a:ext cx="774533" cy="112418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dirty="0" smtClean="0">
                  <a:solidFill>
                    <a:schemeClr val="bg1"/>
                  </a:solidFill>
                </a:rPr>
                <a:t>Egress pipeline</a:t>
              </a:r>
              <a:endParaRPr kumimoji="1" lang="zh-CN" altLang="en-US" dirty="0">
                <a:solidFill>
                  <a:schemeClr val="bg1"/>
                </a:solidFill>
              </a:endParaRPr>
            </a:p>
          </p:txBody>
        </p:sp>
        <p:cxnSp>
          <p:nvCxnSpPr>
            <p:cNvPr id="147" name="直线箭头连接符 84"/>
            <p:cNvCxnSpPr>
              <a:stCxn id="145" idx="3"/>
              <a:endCxn id="146" idx="1"/>
            </p:cNvCxnSpPr>
            <p:nvPr/>
          </p:nvCxnSpPr>
          <p:spPr>
            <a:xfrm>
              <a:off x="7066449" y="4011468"/>
              <a:ext cx="199795"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8" name="直线箭头连接符 84"/>
            <p:cNvCxnSpPr>
              <a:stCxn id="143" idx="3"/>
            </p:cNvCxnSpPr>
            <p:nvPr/>
          </p:nvCxnSpPr>
          <p:spPr>
            <a:xfrm>
              <a:off x="4706490" y="4011468"/>
              <a:ext cx="32387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16" name="Group 15"/>
          <p:cNvGrpSpPr/>
          <p:nvPr/>
        </p:nvGrpSpPr>
        <p:grpSpPr>
          <a:xfrm>
            <a:off x="5029898" y="3359579"/>
            <a:ext cx="1119119" cy="1248180"/>
            <a:chOff x="5029898" y="3359579"/>
            <a:chExt cx="1119119" cy="1248180"/>
          </a:xfrm>
        </p:grpSpPr>
        <p:sp>
          <p:nvSpPr>
            <p:cNvPr id="151" name="矩形 60"/>
            <p:cNvSpPr/>
            <p:nvPr/>
          </p:nvSpPr>
          <p:spPr>
            <a:xfrm>
              <a:off x="5749557" y="3456724"/>
              <a:ext cx="341971" cy="324557"/>
            </a:xfrm>
            <a:prstGeom prst="rect">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kumimoji="1" lang="en-US" altLang="zh-CN" dirty="0" smtClean="0">
                  <a:solidFill>
                    <a:schemeClr val="accent6">
                      <a:lumMod val="75000"/>
                    </a:schemeClr>
                  </a:solidFill>
                </a:rPr>
                <a:t>DM</a:t>
              </a:r>
              <a:endParaRPr kumimoji="1" lang="zh-CN" altLang="en-US" dirty="0">
                <a:solidFill>
                  <a:schemeClr val="accent6">
                    <a:lumMod val="75000"/>
                  </a:schemeClr>
                </a:solidFill>
              </a:endParaRPr>
            </a:p>
          </p:txBody>
        </p:sp>
        <p:cxnSp>
          <p:nvCxnSpPr>
            <p:cNvPr id="165" name="Straight Connector 164"/>
            <p:cNvCxnSpPr/>
            <p:nvPr/>
          </p:nvCxnSpPr>
          <p:spPr>
            <a:xfrm>
              <a:off x="5255063" y="4348855"/>
              <a:ext cx="0" cy="215066"/>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24177" y="4340851"/>
              <a:ext cx="0" cy="266908"/>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49" name="矩形 58"/>
            <p:cNvSpPr/>
            <p:nvPr/>
          </p:nvSpPr>
          <p:spPr>
            <a:xfrm>
              <a:off x="5078041" y="3449377"/>
              <a:ext cx="341971" cy="3289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dirty="0" smtClean="0"/>
                <a:t>UM</a:t>
              </a:r>
              <a:endParaRPr kumimoji="1" lang="zh-CN" altLang="en-US" dirty="0"/>
            </a:p>
          </p:txBody>
        </p:sp>
        <p:sp>
          <p:nvSpPr>
            <p:cNvPr id="66" name="矩形 60"/>
            <p:cNvSpPr/>
            <p:nvPr/>
          </p:nvSpPr>
          <p:spPr>
            <a:xfrm>
              <a:off x="5751897" y="3915039"/>
              <a:ext cx="341971" cy="324557"/>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kumimoji="1" lang="en-US" altLang="zh-CN" dirty="0" smtClean="0">
                  <a:solidFill>
                    <a:schemeClr val="accent2">
                      <a:lumMod val="75000"/>
                    </a:schemeClr>
                  </a:solidFill>
                </a:rPr>
                <a:t>DM</a:t>
              </a:r>
              <a:endParaRPr kumimoji="1" lang="zh-CN" altLang="en-US" dirty="0">
                <a:solidFill>
                  <a:schemeClr val="accent2">
                    <a:lumMod val="75000"/>
                  </a:schemeClr>
                </a:solidFill>
              </a:endParaRPr>
            </a:p>
          </p:txBody>
        </p:sp>
        <p:sp>
          <p:nvSpPr>
            <p:cNvPr id="67" name="矩形 58"/>
            <p:cNvSpPr/>
            <p:nvPr/>
          </p:nvSpPr>
          <p:spPr>
            <a:xfrm>
              <a:off x="5080381" y="3907692"/>
              <a:ext cx="341971" cy="3289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kumimoji="1" lang="en-US" altLang="zh-CN" dirty="0" smtClean="0"/>
                <a:t>UM</a:t>
              </a:r>
              <a:endParaRPr kumimoji="1" lang="zh-CN" altLang="en-US" dirty="0"/>
            </a:p>
          </p:txBody>
        </p:sp>
        <p:sp>
          <p:nvSpPr>
            <p:cNvPr id="33" name="Rectangle 32"/>
            <p:cNvSpPr/>
            <p:nvPr/>
          </p:nvSpPr>
          <p:spPr>
            <a:xfrm>
              <a:off x="5029898" y="3359579"/>
              <a:ext cx="447017" cy="1248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5702000" y="3359579"/>
              <a:ext cx="447017" cy="1248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直线箭头连接符 84"/>
            <p:cNvCxnSpPr/>
            <p:nvPr/>
          </p:nvCxnSpPr>
          <p:spPr>
            <a:xfrm>
              <a:off x="5464740" y="4011468"/>
              <a:ext cx="25020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1746644409"/>
      </p:ext>
    </p:extLst>
  </p:cSld>
  <p:clrMapOvr>
    <a:masterClrMapping/>
  </p:clrMapOvr>
  <mc:AlternateContent xmlns:mc="http://schemas.openxmlformats.org/markup-compatibility/2006">
    <mc:Choice xmlns:p14="http://schemas.microsoft.com/office/powerpoint/2010/main" Requires="p14">
      <p:transition spd="slow" p14:dur="2000" advTm="55690"/>
    </mc:Choice>
    <mc:Fallback>
      <p:transition spd="slow" advTm="556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blinds(horizontal)">
                                      <p:cBhvr>
                                        <p:cTn id="13" dur="500"/>
                                        <p:tgtEl>
                                          <p:spTgt spid="6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blinds(horizontal)">
                                      <p:cBhvr>
                                        <p:cTn id="16" dur="500"/>
                                        <p:tgtEl>
                                          <p:spTgt spid="6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blinds(horizontal)">
                                      <p:cBhvr>
                                        <p:cTn id="31" dur="500"/>
                                        <p:tgtEl>
                                          <p:spTgt spid="6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blinds(horizontal)">
                                      <p:cBhvr>
                                        <p:cTn id="34" dur="5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5"/>
                                        </p:tgtEl>
                                        <p:attrNameLst>
                                          <p:attrName>style.visibility</p:attrName>
                                        </p:attrNameLst>
                                      </p:cBhvr>
                                      <p:to>
                                        <p:strVal val="visible"/>
                                      </p:to>
                                    </p:set>
                                    <p:animEffect transition="in" filter="fade">
                                      <p:cBhvr>
                                        <p:cTn id="53" dur="500"/>
                                        <p:tgtEl>
                                          <p:spTgt spid="17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8"/>
                                        </p:tgtEl>
                                        <p:attrNameLst>
                                          <p:attrName>style.visibility</p:attrName>
                                        </p:attrNameLst>
                                      </p:cBhvr>
                                      <p:to>
                                        <p:strVal val="visible"/>
                                      </p:to>
                                    </p:set>
                                    <p:animEffect transition="in" filter="fade">
                                      <p:cBhvr>
                                        <p:cTn id="56" dur="500"/>
                                        <p:tgtEl>
                                          <p:spTgt spid="17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4"/>
                                        </p:tgtEl>
                                        <p:attrNameLst>
                                          <p:attrName>style.visibility</p:attrName>
                                        </p:attrNameLst>
                                      </p:cBhvr>
                                      <p:to>
                                        <p:strVal val="visible"/>
                                      </p:to>
                                    </p:set>
                                    <p:animEffect transition="in" filter="fade">
                                      <p:cBhvr>
                                        <p:cTn id="61" dur="500"/>
                                        <p:tgtEl>
                                          <p:spTgt spid="17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9"/>
                                        </p:tgtEl>
                                        <p:attrNameLst>
                                          <p:attrName>style.visibility</p:attrName>
                                        </p:attrNameLst>
                                      </p:cBhvr>
                                      <p:to>
                                        <p:strVal val="visible"/>
                                      </p:to>
                                    </p:set>
                                    <p:animEffect transition="in" filter="fade">
                                      <p:cBhvr>
                                        <p:cTn id="64"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5" grpId="0" animBg="1"/>
      <p:bldP spid="178" grpId="0"/>
      <p:bldP spid="179" grpId="0"/>
      <p:bldP spid="174" grpId="0" animBg="1"/>
      <p:bldP spid="14" grpId="0"/>
      <p:bldP spid="61" grpId="0" animBg="1"/>
      <p:bldP spid="62" grpId="0" animBg="1"/>
      <p:bldP spid="64" grpId="0" animBg="1"/>
      <p:bldP spid="6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Challenge: incremental deployment</a:t>
            </a:r>
            <a:endParaRPr lang="en-US" dirty="0"/>
          </a:p>
        </p:txBody>
      </p:sp>
      <p:sp>
        <p:nvSpPr>
          <p:cNvPr id="3" name="Content Placeholder 2"/>
          <p:cNvSpPr>
            <a:spLocks noGrp="1"/>
          </p:cNvSpPr>
          <p:nvPr>
            <p:ph idx="1"/>
          </p:nvPr>
        </p:nvSpPr>
        <p:spPr/>
        <p:txBody>
          <a:bodyPr/>
          <a:lstStyle/>
          <a:p>
            <a:r>
              <a:rPr lang="en-US" dirty="0"/>
              <a:t>Compare sum(</a:t>
            </a:r>
            <a:r>
              <a:rPr lang="en-US" dirty="0" err="1"/>
              <a:t>UM</a:t>
            </a:r>
            <a:r>
              <a:rPr lang="en-US" baseline="-25000" dirty="0" err="1"/>
              <a:t>i</a:t>
            </a:r>
            <a:r>
              <a:rPr lang="en-US" dirty="0"/>
              <a:t>) and </a:t>
            </a:r>
            <a:r>
              <a:rPr lang="en-US" dirty="0" smtClean="0"/>
              <a:t>sum(</a:t>
            </a:r>
            <a:r>
              <a:rPr lang="en-US" dirty="0" err="1" smtClean="0"/>
              <a:t>DM</a:t>
            </a:r>
            <a:r>
              <a:rPr lang="en-US" altLang="zh-CN" baseline="-25000" dirty="0" err="1" smtClean="0"/>
              <a:t>i</a:t>
            </a:r>
            <a:r>
              <a:rPr lang="en-US" dirty="0" smtClean="0"/>
              <a:t>)</a:t>
            </a:r>
            <a:r>
              <a:rPr lang="zh-CN" altLang="en-US" dirty="0" smtClean="0"/>
              <a:t> </a:t>
            </a:r>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31</a:t>
            </a:fld>
            <a:endParaRPr lang="en-US"/>
          </a:p>
        </p:txBody>
      </p:sp>
      <p:pic>
        <p:nvPicPr>
          <p:cNvPr id="5"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3061047" y="4969529"/>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4664283" y="3802064"/>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6755423" y="3802065"/>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8240471" y="4969529"/>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3061047" y="2893926"/>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41"/>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8240470" y="2893926"/>
            <a:ext cx="1018150" cy="635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Connector 11"/>
          <p:cNvCxnSpPr/>
          <p:nvPr/>
        </p:nvCxnSpPr>
        <p:spPr>
          <a:xfrm flipV="1">
            <a:off x="4079197" y="4437374"/>
            <a:ext cx="585086" cy="5321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35412" y="3506782"/>
            <a:ext cx="1072657" cy="29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3"/>
            <a:endCxn id="7" idx="1"/>
          </p:cNvCxnSpPr>
          <p:nvPr/>
        </p:nvCxnSpPr>
        <p:spPr>
          <a:xfrm>
            <a:off x="5682433" y="4119720"/>
            <a:ext cx="1072990" cy="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773573" y="3506782"/>
            <a:ext cx="466897" cy="29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57208" y="4437374"/>
            <a:ext cx="1045237" cy="52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383591" y="3172361"/>
            <a:ext cx="3505261" cy="175459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2400" dirty="0" err="1" smtClean="0"/>
              <a:t>Blackbox</a:t>
            </a:r>
            <a:endParaRPr lang="en-US" sz="2400" dirty="0"/>
          </a:p>
        </p:txBody>
      </p:sp>
      <p:sp>
        <p:nvSpPr>
          <p:cNvPr id="24" name="Rectangle 23"/>
          <p:cNvSpPr/>
          <p:nvPr/>
        </p:nvSpPr>
        <p:spPr>
          <a:xfrm>
            <a:off x="3439285" y="3024761"/>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smtClean="0"/>
              <a:t>UM</a:t>
            </a:r>
            <a:endParaRPr lang="en-US" sz="2400" dirty="0"/>
          </a:p>
        </p:txBody>
      </p:sp>
      <p:sp>
        <p:nvSpPr>
          <p:cNvPr id="25" name="Rectangle 24"/>
          <p:cNvSpPr/>
          <p:nvPr/>
        </p:nvSpPr>
        <p:spPr>
          <a:xfrm>
            <a:off x="3439285" y="3381635"/>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a:t>
            </a:r>
            <a:r>
              <a:rPr lang="en-US" altLang="zh-CN" sz="2400" dirty="0" smtClean="0"/>
              <a:t>M</a:t>
            </a:r>
            <a:endParaRPr lang="en-US" sz="2400" dirty="0"/>
          </a:p>
        </p:txBody>
      </p:sp>
      <p:sp>
        <p:nvSpPr>
          <p:cNvPr id="26" name="Rectangle 25"/>
          <p:cNvSpPr/>
          <p:nvPr/>
        </p:nvSpPr>
        <p:spPr>
          <a:xfrm>
            <a:off x="8205084" y="3024761"/>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smtClean="0"/>
              <a:t>UM</a:t>
            </a:r>
            <a:endParaRPr lang="en-US" sz="2400"/>
          </a:p>
        </p:txBody>
      </p:sp>
      <p:sp>
        <p:nvSpPr>
          <p:cNvPr id="27" name="Rectangle 26"/>
          <p:cNvSpPr/>
          <p:nvPr/>
        </p:nvSpPr>
        <p:spPr>
          <a:xfrm>
            <a:off x="8205084" y="3381635"/>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a:t>
            </a:r>
            <a:r>
              <a:rPr lang="en-US" altLang="zh-CN" sz="2400" dirty="0" smtClean="0"/>
              <a:t>M</a:t>
            </a:r>
            <a:endParaRPr lang="en-US" sz="2400" dirty="0"/>
          </a:p>
        </p:txBody>
      </p:sp>
      <p:sp>
        <p:nvSpPr>
          <p:cNvPr id="32" name="TextBox 31"/>
          <p:cNvSpPr txBox="1"/>
          <p:nvPr/>
        </p:nvSpPr>
        <p:spPr>
          <a:xfrm>
            <a:off x="2846206" y="2361693"/>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dirty="0" err="1" smtClean="0"/>
              <a:t>LossRadar</a:t>
            </a:r>
            <a:endParaRPr lang="en-US" sz="2400" dirty="0"/>
          </a:p>
        </p:txBody>
      </p:sp>
      <p:sp>
        <p:nvSpPr>
          <p:cNvPr id="33" name="TextBox 32"/>
          <p:cNvSpPr txBox="1"/>
          <p:nvPr/>
        </p:nvSpPr>
        <p:spPr>
          <a:xfrm>
            <a:off x="2822791" y="5718857"/>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smtClean="0"/>
              <a:t>LossRadar</a:t>
            </a:r>
            <a:endParaRPr lang="en-US" sz="2400" dirty="0"/>
          </a:p>
        </p:txBody>
      </p:sp>
      <p:sp>
        <p:nvSpPr>
          <p:cNvPr id="28" name="Rectangle 27"/>
          <p:cNvSpPr/>
          <p:nvPr/>
        </p:nvSpPr>
        <p:spPr>
          <a:xfrm>
            <a:off x="3439285" y="4828394"/>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smtClean="0"/>
              <a:t>UM</a:t>
            </a:r>
            <a:endParaRPr lang="en-US" sz="2400" dirty="0"/>
          </a:p>
        </p:txBody>
      </p:sp>
      <p:sp>
        <p:nvSpPr>
          <p:cNvPr id="29" name="Rectangle 28"/>
          <p:cNvSpPr/>
          <p:nvPr/>
        </p:nvSpPr>
        <p:spPr>
          <a:xfrm>
            <a:off x="3439285" y="5185268"/>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a:t>
            </a:r>
            <a:r>
              <a:rPr lang="en-US" altLang="zh-CN" sz="2400" dirty="0" smtClean="0"/>
              <a:t>M</a:t>
            </a:r>
            <a:endParaRPr lang="en-US" sz="2400" dirty="0"/>
          </a:p>
        </p:txBody>
      </p:sp>
      <p:sp>
        <p:nvSpPr>
          <p:cNvPr id="34" name="TextBox 33"/>
          <p:cNvSpPr txBox="1"/>
          <p:nvPr/>
        </p:nvSpPr>
        <p:spPr>
          <a:xfrm>
            <a:off x="8025629" y="2348830"/>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smtClean="0"/>
              <a:t>LossRadar</a:t>
            </a:r>
            <a:endParaRPr lang="en-US" sz="2400" dirty="0"/>
          </a:p>
        </p:txBody>
      </p:sp>
      <p:sp>
        <p:nvSpPr>
          <p:cNvPr id="35" name="TextBox 34"/>
          <p:cNvSpPr txBox="1"/>
          <p:nvPr/>
        </p:nvSpPr>
        <p:spPr>
          <a:xfrm>
            <a:off x="8200516" y="5716600"/>
            <a:ext cx="144783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CN" sz="2400" smtClean="0"/>
              <a:t>LossRadar</a:t>
            </a:r>
            <a:endParaRPr lang="en-US" sz="2400" dirty="0"/>
          </a:p>
        </p:txBody>
      </p:sp>
      <p:sp>
        <p:nvSpPr>
          <p:cNvPr id="30" name="Rectangle 29"/>
          <p:cNvSpPr/>
          <p:nvPr/>
        </p:nvSpPr>
        <p:spPr>
          <a:xfrm>
            <a:off x="8199165" y="4822463"/>
            <a:ext cx="675298" cy="295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smtClean="0"/>
              <a:t>UM</a:t>
            </a:r>
            <a:endParaRPr lang="en-US" sz="2400" dirty="0"/>
          </a:p>
        </p:txBody>
      </p:sp>
      <p:sp>
        <p:nvSpPr>
          <p:cNvPr id="31" name="Rectangle 30"/>
          <p:cNvSpPr/>
          <p:nvPr/>
        </p:nvSpPr>
        <p:spPr>
          <a:xfrm>
            <a:off x="8199165" y="5179337"/>
            <a:ext cx="675298" cy="295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D</a:t>
            </a:r>
            <a:r>
              <a:rPr lang="en-US" altLang="zh-CN" sz="2400" dirty="0" smtClean="0"/>
              <a:t>M</a:t>
            </a:r>
            <a:endParaRPr lang="en-US" sz="2400" dirty="0"/>
          </a:p>
        </p:txBody>
      </p:sp>
    </p:spTree>
    <p:custDataLst>
      <p:tags r:id="rId1"/>
    </p:custDataLst>
    <p:extLst>
      <p:ext uri="{BB962C8B-B14F-4D97-AF65-F5344CB8AC3E}">
        <p14:creationId xmlns:p14="http://schemas.microsoft.com/office/powerpoint/2010/main" val="304433069"/>
      </p:ext>
    </p:extLst>
  </p:cSld>
  <p:clrMapOvr>
    <a:masterClrMapping/>
  </p:clrMapOvr>
  <mc:AlternateContent xmlns:mc="http://schemas.openxmlformats.org/markup-compatibility/2006">
    <mc:Choice xmlns:p14="http://schemas.microsoft.com/office/powerpoint/2010/main" Requires="p14">
      <p:transition spd="slow" p14:dur="2000" advTm="33389"/>
    </mc:Choice>
    <mc:Fallback>
      <p:transition spd="slow" advTm="333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32" grpId="0" animBg="1"/>
      <p:bldP spid="33" grpId="0" animBg="1"/>
      <p:bldP spid="28" grpId="0" animBg="1"/>
      <p:bldP spid="29" grpId="0" animBg="1"/>
      <p:bldP spid="34" grpId="0" animBg="1"/>
      <p:bldP spid="35" grpId="0" animBg="1"/>
      <p:bldP spid="30" grpId="0" animBg="1"/>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LossRadar</a:t>
            </a:r>
            <a:r>
              <a:rPr lang="en-US" altLang="zh-CN" dirty="0" smtClean="0"/>
              <a:t> overview</a:t>
            </a:r>
            <a:endParaRPr lang="en-US" dirty="0"/>
          </a:p>
        </p:txBody>
      </p:sp>
      <p:sp>
        <p:nvSpPr>
          <p:cNvPr id="3" name="Content Placeholder 2"/>
          <p:cNvSpPr>
            <a:spLocks noGrp="1"/>
          </p:cNvSpPr>
          <p:nvPr>
            <p:ph idx="1"/>
          </p:nvPr>
        </p:nvSpPr>
        <p:spPr/>
        <p:txBody>
          <a:bodyPr/>
          <a:lstStyle/>
          <a:p>
            <a:r>
              <a:rPr lang="en-US" dirty="0"/>
              <a:t>Fast detection</a:t>
            </a:r>
          </a:p>
          <a:p>
            <a:r>
              <a:rPr lang="en-US" dirty="0" smtClean="0"/>
              <a:t>Knowing </a:t>
            </a:r>
            <a:r>
              <a:rPr lang="en-US" dirty="0"/>
              <a:t>location</a:t>
            </a:r>
            <a:endParaRPr lang="en-US" altLang="zh-CN" dirty="0"/>
          </a:p>
          <a:p>
            <a:r>
              <a:rPr lang="en-US" dirty="0">
                <a:sym typeface="Wingdings"/>
              </a:rPr>
              <a:t>Include details of each loss</a:t>
            </a:r>
          </a:p>
          <a:p>
            <a:r>
              <a:rPr lang="en-US" dirty="0" smtClean="0"/>
              <a:t>Being generic</a:t>
            </a:r>
            <a:endParaRPr lang="en-US" dirty="0"/>
          </a:p>
          <a:p>
            <a:r>
              <a:rPr lang="en-US" dirty="0" smtClean="0"/>
              <a:t>Low overhead</a:t>
            </a:r>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32</a:t>
            </a:fld>
            <a:endParaRPr lang="en-US"/>
          </a:p>
        </p:txBody>
      </p:sp>
      <p:sp>
        <p:nvSpPr>
          <p:cNvPr id="26" name="L-Shape 25"/>
          <p:cNvSpPr/>
          <p:nvPr/>
        </p:nvSpPr>
        <p:spPr>
          <a:xfrm rot="18710407">
            <a:off x="3546501" y="3344652"/>
            <a:ext cx="654380" cy="317359"/>
          </a:xfrm>
          <a:prstGeom prst="corner">
            <a:avLst>
              <a:gd name="adj1" fmla="val 29520"/>
              <a:gd name="adj2" fmla="val 3620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5" name="Group 64"/>
          <p:cNvGrpSpPr/>
          <p:nvPr/>
        </p:nvGrpSpPr>
        <p:grpSpPr>
          <a:xfrm>
            <a:off x="3873690" y="4010764"/>
            <a:ext cx="6277164" cy="2630474"/>
            <a:chOff x="3873690" y="4010764"/>
            <a:chExt cx="6277164" cy="2630474"/>
          </a:xfrm>
        </p:grpSpPr>
        <p:pic>
          <p:nvPicPr>
            <p:cNvPr id="46"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022" y="5571651"/>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Rounded Rectangle 46"/>
            <p:cNvSpPr/>
            <p:nvPr/>
          </p:nvSpPr>
          <p:spPr>
            <a:xfrm>
              <a:off x="5697799" y="4010764"/>
              <a:ext cx="1866276" cy="48681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Digest Collector</a:t>
              </a:r>
              <a:endParaRPr lang="en-US" dirty="0"/>
            </a:p>
          </p:txBody>
        </p:sp>
        <p:pic>
          <p:nvPicPr>
            <p:cNvPr id="48"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189" y="5609495"/>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614" y="6302116"/>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623" y="5547463"/>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Cloud 11"/>
            <p:cNvSpPr/>
            <p:nvPr/>
          </p:nvSpPr>
          <p:spPr>
            <a:xfrm>
              <a:off x="3873690" y="4774037"/>
              <a:ext cx="6277164" cy="1867201"/>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p>
          </p:txBody>
        </p:sp>
        <p:cxnSp>
          <p:nvCxnSpPr>
            <p:cNvPr id="52" name="Straight Arrow Connector 12"/>
            <p:cNvCxnSpPr>
              <a:endCxn id="59" idx="1"/>
            </p:cNvCxnSpPr>
            <p:nvPr/>
          </p:nvCxnSpPr>
          <p:spPr>
            <a:xfrm flipV="1">
              <a:off x="5880421" y="5717025"/>
              <a:ext cx="2090202" cy="3156"/>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53" name="Straight Arrow Connector 14"/>
            <p:cNvCxnSpPr>
              <a:endCxn id="58" idx="1"/>
            </p:cNvCxnSpPr>
            <p:nvPr/>
          </p:nvCxnSpPr>
          <p:spPr>
            <a:xfrm>
              <a:off x="5706225" y="5948617"/>
              <a:ext cx="781389" cy="523060"/>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54" name="Straight Arrow Connector 16"/>
            <p:cNvCxnSpPr>
              <a:stCxn id="58" idx="3"/>
            </p:cNvCxnSpPr>
            <p:nvPr/>
          </p:nvCxnSpPr>
          <p:spPr>
            <a:xfrm flipV="1">
              <a:off x="7280612" y="5840609"/>
              <a:ext cx="813595" cy="631068"/>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55" name="Straight Arrow Connector 18"/>
            <p:cNvCxnSpPr/>
            <p:nvPr/>
          </p:nvCxnSpPr>
          <p:spPr>
            <a:xfrm flipV="1">
              <a:off x="5575496" y="4497583"/>
              <a:ext cx="864782" cy="104637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6" name="Wave 21"/>
            <p:cNvSpPr/>
            <p:nvPr/>
          </p:nvSpPr>
          <p:spPr>
            <a:xfrm>
              <a:off x="4945044" y="5326168"/>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Traffic Digest</a:t>
              </a:r>
              <a:endParaRPr lang="en-US" sz="1600" dirty="0"/>
            </a:p>
          </p:txBody>
        </p:sp>
        <p:sp>
          <p:nvSpPr>
            <p:cNvPr id="57" name="Wave 22"/>
            <p:cNvSpPr/>
            <p:nvPr/>
          </p:nvSpPr>
          <p:spPr>
            <a:xfrm>
              <a:off x="6227967" y="6003691"/>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Traffic Digest</a:t>
              </a:r>
              <a:endParaRPr lang="en-US" sz="1600" dirty="0"/>
            </a:p>
          </p:txBody>
        </p:sp>
        <p:sp>
          <p:nvSpPr>
            <p:cNvPr id="58" name="Wave 23"/>
            <p:cNvSpPr/>
            <p:nvPr/>
          </p:nvSpPr>
          <p:spPr>
            <a:xfrm>
              <a:off x="7723838" y="5277590"/>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Traffic Digest</a:t>
              </a:r>
              <a:endParaRPr lang="en-US" sz="1600" dirty="0"/>
            </a:p>
          </p:txBody>
        </p:sp>
        <p:cxnSp>
          <p:nvCxnSpPr>
            <p:cNvPr id="59" name="Straight Arrow Connector 24"/>
            <p:cNvCxnSpPr>
              <a:endCxn id="56" idx="2"/>
            </p:cNvCxnSpPr>
            <p:nvPr/>
          </p:nvCxnSpPr>
          <p:spPr>
            <a:xfrm flipH="1" flipV="1">
              <a:off x="6630937" y="4497583"/>
              <a:ext cx="256105" cy="15614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0" name="Straight Arrow Connector 26"/>
            <p:cNvCxnSpPr/>
            <p:nvPr/>
          </p:nvCxnSpPr>
          <p:spPr>
            <a:xfrm flipH="1" flipV="1">
              <a:off x="6887043" y="4497583"/>
              <a:ext cx="836797" cy="8906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1" name="Oval 54"/>
            <p:cNvSpPr/>
            <p:nvPr/>
          </p:nvSpPr>
          <p:spPr>
            <a:xfrm>
              <a:off x="5345039" y="5807428"/>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62" name="Oval 56"/>
            <p:cNvSpPr/>
            <p:nvPr/>
          </p:nvSpPr>
          <p:spPr>
            <a:xfrm>
              <a:off x="6487614" y="6440590"/>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63" name="Oval 57"/>
            <p:cNvSpPr/>
            <p:nvPr/>
          </p:nvSpPr>
          <p:spPr>
            <a:xfrm>
              <a:off x="6997196" y="6466159"/>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64" name="Oval 58"/>
            <p:cNvSpPr/>
            <p:nvPr/>
          </p:nvSpPr>
          <p:spPr>
            <a:xfrm>
              <a:off x="8094206" y="5727026"/>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grpSp>
      <p:sp>
        <p:nvSpPr>
          <p:cNvPr id="27" name="L-Shape 26"/>
          <p:cNvSpPr/>
          <p:nvPr/>
        </p:nvSpPr>
        <p:spPr>
          <a:xfrm rot="18710407">
            <a:off x="5669767" y="2806491"/>
            <a:ext cx="654380" cy="317359"/>
          </a:xfrm>
          <a:prstGeom prst="corner">
            <a:avLst>
              <a:gd name="adj1" fmla="val 29520"/>
              <a:gd name="adj2" fmla="val 3620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L-Shape 27"/>
          <p:cNvSpPr/>
          <p:nvPr/>
        </p:nvSpPr>
        <p:spPr>
          <a:xfrm rot="18710407">
            <a:off x="3546500" y="1652199"/>
            <a:ext cx="654380" cy="317359"/>
          </a:xfrm>
          <a:prstGeom prst="corner">
            <a:avLst>
              <a:gd name="adj1" fmla="val 29520"/>
              <a:gd name="adj2" fmla="val 3620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L-Shape 28"/>
          <p:cNvSpPr/>
          <p:nvPr/>
        </p:nvSpPr>
        <p:spPr>
          <a:xfrm rot="18710407">
            <a:off x="4034429" y="2174562"/>
            <a:ext cx="654380" cy="317359"/>
          </a:xfrm>
          <a:prstGeom prst="corner">
            <a:avLst>
              <a:gd name="adj1" fmla="val 29520"/>
              <a:gd name="adj2" fmla="val 3620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L-Shape 29"/>
          <p:cNvSpPr/>
          <p:nvPr/>
        </p:nvSpPr>
        <p:spPr>
          <a:xfrm rot="18710407">
            <a:off x="3546500" y="3980005"/>
            <a:ext cx="654380" cy="317359"/>
          </a:xfrm>
          <a:prstGeom prst="corner">
            <a:avLst>
              <a:gd name="adj1" fmla="val 29520"/>
              <a:gd name="adj2" fmla="val 3620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223503"/>
      </p:ext>
    </p:extLst>
  </p:cSld>
  <p:clrMapOvr>
    <a:masterClrMapping/>
  </p:clrMapOvr>
  <mc:AlternateContent xmlns:mc="http://schemas.openxmlformats.org/markup-compatibility/2006">
    <mc:Choice xmlns:p14="http://schemas.microsoft.com/office/powerpoint/2010/main" Requires="p14">
      <p:transition spd="slow" p14:dur="2000" advTm="17131"/>
    </mc:Choice>
    <mc:Fallback>
      <p:transition spd="slow" advTm="171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Root</a:t>
            </a:r>
            <a:r>
              <a:rPr lang="zh-CN" altLang="en-US" dirty="0" smtClean="0"/>
              <a:t> </a:t>
            </a:r>
            <a:r>
              <a:rPr lang="en-US" altLang="zh-CN" dirty="0" smtClean="0"/>
              <a:t>cause</a:t>
            </a:r>
            <a:r>
              <a:rPr lang="zh-CN" altLang="en-US" dirty="0" smtClean="0"/>
              <a:t> </a:t>
            </a:r>
            <a:r>
              <a:rPr lang="en-US" altLang="zh-CN" dirty="0" smtClean="0"/>
              <a:t>inference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33</a:t>
            </a:fld>
            <a:endParaRPr lang="en-US"/>
          </a:p>
        </p:txBody>
      </p:sp>
      <p:grpSp>
        <p:nvGrpSpPr>
          <p:cNvPr id="5" name="Group 4"/>
          <p:cNvGrpSpPr/>
          <p:nvPr/>
        </p:nvGrpSpPr>
        <p:grpSpPr>
          <a:xfrm>
            <a:off x="2402697" y="2325756"/>
            <a:ext cx="7689162" cy="3222178"/>
            <a:chOff x="3873690" y="4010764"/>
            <a:chExt cx="6277164" cy="2630474"/>
          </a:xfrm>
        </p:grpSpPr>
        <p:pic>
          <p:nvPicPr>
            <p:cNvPr id="6"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022" y="5571651"/>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ounded Rectangle 6"/>
            <p:cNvSpPr/>
            <p:nvPr/>
          </p:nvSpPr>
          <p:spPr>
            <a:xfrm>
              <a:off x="5697799" y="4010764"/>
              <a:ext cx="1866276" cy="48681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Digest Collector</a:t>
              </a:r>
              <a:endParaRPr lang="en-US" sz="2400" dirty="0"/>
            </a:p>
          </p:txBody>
        </p:sp>
        <p:pic>
          <p:nvPicPr>
            <p:cNvPr id="8"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189" y="5609495"/>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614" y="6302116"/>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623" y="5547463"/>
              <a:ext cx="792998" cy="339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Cloud 11"/>
            <p:cNvSpPr/>
            <p:nvPr/>
          </p:nvSpPr>
          <p:spPr>
            <a:xfrm>
              <a:off x="3873690" y="4774037"/>
              <a:ext cx="6277164" cy="1867201"/>
            </a:xfrm>
            <a:prstGeom prst="cloud">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 name="Straight Arrow Connector 12"/>
            <p:cNvCxnSpPr/>
            <p:nvPr/>
          </p:nvCxnSpPr>
          <p:spPr>
            <a:xfrm flipV="1">
              <a:off x="5880421" y="5717025"/>
              <a:ext cx="2090202" cy="3156"/>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3" name="Straight Arrow Connector 14"/>
            <p:cNvCxnSpPr/>
            <p:nvPr/>
          </p:nvCxnSpPr>
          <p:spPr>
            <a:xfrm>
              <a:off x="5706225" y="5948617"/>
              <a:ext cx="781389" cy="523060"/>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4" name="Straight Arrow Connector 16"/>
            <p:cNvCxnSpPr/>
            <p:nvPr/>
          </p:nvCxnSpPr>
          <p:spPr>
            <a:xfrm flipV="1">
              <a:off x="7280612" y="5840609"/>
              <a:ext cx="813595" cy="631068"/>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cxnSp>
          <p:nvCxnSpPr>
            <p:cNvPr id="15" name="Straight Arrow Connector 18"/>
            <p:cNvCxnSpPr/>
            <p:nvPr/>
          </p:nvCxnSpPr>
          <p:spPr>
            <a:xfrm flipV="1">
              <a:off x="5575496" y="4497583"/>
              <a:ext cx="864782" cy="104637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Wave 21"/>
            <p:cNvSpPr/>
            <p:nvPr/>
          </p:nvSpPr>
          <p:spPr>
            <a:xfrm>
              <a:off x="4945044" y="5326168"/>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Traffic Digest</a:t>
              </a:r>
              <a:endParaRPr lang="en-US" sz="2000" dirty="0"/>
            </a:p>
          </p:txBody>
        </p:sp>
        <p:sp>
          <p:nvSpPr>
            <p:cNvPr id="17" name="Wave 22"/>
            <p:cNvSpPr/>
            <p:nvPr/>
          </p:nvSpPr>
          <p:spPr>
            <a:xfrm>
              <a:off x="6227967" y="6003691"/>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Traffic Digest</a:t>
              </a:r>
              <a:endParaRPr lang="en-US" sz="2000" dirty="0"/>
            </a:p>
          </p:txBody>
        </p:sp>
        <p:sp>
          <p:nvSpPr>
            <p:cNvPr id="18" name="Wave 23"/>
            <p:cNvSpPr/>
            <p:nvPr/>
          </p:nvSpPr>
          <p:spPr>
            <a:xfrm>
              <a:off x="7723838" y="5277590"/>
              <a:ext cx="1318150" cy="442592"/>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Traffic Digest</a:t>
              </a:r>
              <a:endParaRPr lang="en-US" sz="2000" dirty="0"/>
            </a:p>
          </p:txBody>
        </p:sp>
        <p:cxnSp>
          <p:nvCxnSpPr>
            <p:cNvPr id="19" name="Straight Arrow Connector 24"/>
            <p:cNvCxnSpPr/>
            <p:nvPr/>
          </p:nvCxnSpPr>
          <p:spPr>
            <a:xfrm flipH="1" flipV="1">
              <a:off x="6630937" y="4497583"/>
              <a:ext cx="256105" cy="15614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0" name="Straight Arrow Connector 26"/>
            <p:cNvCxnSpPr/>
            <p:nvPr/>
          </p:nvCxnSpPr>
          <p:spPr>
            <a:xfrm flipH="1" flipV="1">
              <a:off x="6887043" y="4497583"/>
              <a:ext cx="836797" cy="8906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1" name="Oval 54"/>
            <p:cNvSpPr/>
            <p:nvPr/>
          </p:nvSpPr>
          <p:spPr>
            <a:xfrm>
              <a:off x="5345039" y="5807428"/>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56"/>
            <p:cNvSpPr/>
            <p:nvPr/>
          </p:nvSpPr>
          <p:spPr>
            <a:xfrm>
              <a:off x="6487614" y="6440590"/>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57"/>
            <p:cNvSpPr/>
            <p:nvPr/>
          </p:nvSpPr>
          <p:spPr>
            <a:xfrm>
              <a:off x="6997196" y="6466159"/>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58"/>
            <p:cNvSpPr/>
            <p:nvPr/>
          </p:nvSpPr>
          <p:spPr>
            <a:xfrm>
              <a:off x="8094206" y="5727026"/>
              <a:ext cx="156012" cy="1482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5" name="Rounded Rectangle 24"/>
          <p:cNvSpPr/>
          <p:nvPr/>
        </p:nvSpPr>
        <p:spPr>
          <a:xfrm>
            <a:off x="7437885" y="2325755"/>
            <a:ext cx="2857582" cy="59632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dirty="0" smtClean="0"/>
              <a:t>Root</a:t>
            </a:r>
            <a:r>
              <a:rPr lang="zh-CN" altLang="en-US" sz="2400" dirty="0" smtClean="0"/>
              <a:t> </a:t>
            </a:r>
            <a:r>
              <a:rPr lang="en-US" altLang="zh-CN" sz="2400" dirty="0" smtClean="0"/>
              <a:t>cause</a:t>
            </a:r>
            <a:r>
              <a:rPr lang="zh-CN" altLang="en-US" sz="2400" dirty="0" smtClean="0"/>
              <a:t> </a:t>
            </a:r>
            <a:r>
              <a:rPr lang="en-US" altLang="zh-CN" sz="2400" dirty="0" smtClean="0"/>
              <a:t>inference</a:t>
            </a:r>
            <a:endParaRPr lang="en-US" sz="2400" dirty="0"/>
          </a:p>
        </p:txBody>
      </p:sp>
      <p:sp>
        <p:nvSpPr>
          <p:cNvPr id="26" name="Right Arrow 25"/>
          <p:cNvSpPr/>
          <p:nvPr/>
        </p:nvSpPr>
        <p:spPr>
          <a:xfrm>
            <a:off x="7006587" y="2430405"/>
            <a:ext cx="348183" cy="445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81605567"/>
      </p:ext>
    </p:extLst>
  </p:cSld>
  <p:clrMapOvr>
    <a:masterClrMapping/>
  </p:clrMapOvr>
  <mc:AlternateContent xmlns:mc="http://schemas.openxmlformats.org/markup-compatibility/2006">
    <mc:Choice xmlns:p14="http://schemas.microsoft.com/office/powerpoint/2010/main" Requires="p14">
      <p:transition spd="slow" p14:dur="2000" advTm="10179"/>
    </mc:Choice>
    <mc:Fallback>
      <p:transition spd="slow" advTm="101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Root cause inference</a:t>
            </a:r>
            <a:endParaRPr lang="en-US" dirty="0"/>
          </a:p>
        </p:txBody>
      </p:sp>
      <p:sp>
        <p:nvSpPr>
          <p:cNvPr id="3" name="Content Placeholder 2"/>
          <p:cNvSpPr>
            <a:spLocks noGrp="1"/>
          </p:cNvSpPr>
          <p:nvPr>
            <p:ph idx="1"/>
          </p:nvPr>
        </p:nvSpPr>
        <p:spPr/>
        <p:txBody>
          <a:bodyPr/>
          <a:lstStyle/>
          <a:p>
            <a:r>
              <a:rPr lang="en-US" dirty="0"/>
              <a:t>Different root causes have different loss patterns</a:t>
            </a:r>
          </a:p>
          <a:p>
            <a:pPr lvl="1"/>
            <a:r>
              <a:rPr lang="en-US" dirty="0" smtClean="0"/>
              <a:t>Temporal: how the losses distribute over time</a:t>
            </a:r>
          </a:p>
          <a:p>
            <a:pPr lvl="1"/>
            <a:r>
              <a:rPr lang="en-US" dirty="0" smtClean="0"/>
              <a:t>Inter-flow: specific set of flows? All flows?</a:t>
            </a:r>
          </a:p>
          <a:p>
            <a:pPr lvl="1"/>
            <a:r>
              <a:rPr lang="en-US" dirty="0" smtClean="0"/>
              <a:t>Intra-flow: which packets of a flow?</a:t>
            </a:r>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34</a:t>
            </a:fld>
            <a:endParaRPr lang="en-US"/>
          </a:p>
        </p:txBody>
      </p:sp>
    </p:spTree>
    <p:extLst>
      <p:ext uri="{BB962C8B-B14F-4D97-AF65-F5344CB8AC3E}">
        <p14:creationId xmlns:p14="http://schemas.microsoft.com/office/powerpoint/2010/main" val="110341161"/>
      </p:ext>
    </p:extLst>
  </p:cSld>
  <p:clrMapOvr>
    <a:masterClrMapping/>
  </p:clrMapOvr>
  <mc:AlternateContent xmlns:mc="http://schemas.openxmlformats.org/markup-compatibility/2006">
    <mc:Choice xmlns:p14="http://schemas.microsoft.com/office/powerpoint/2010/main" Requires="p14">
      <p:transition spd="slow" p14:dur="2000" advTm="29895"/>
    </mc:Choice>
    <mc:Fallback>
      <p:transition spd="slow" advTm="29895"/>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Root cause inference</a:t>
            </a:r>
            <a:endParaRPr lang="en-US" dirty="0"/>
          </a:p>
        </p:txBody>
      </p:sp>
      <p:sp>
        <p:nvSpPr>
          <p:cNvPr id="3" name="Content Placeholder 2"/>
          <p:cNvSpPr>
            <a:spLocks noGrp="1"/>
          </p:cNvSpPr>
          <p:nvPr>
            <p:ph idx="1"/>
          </p:nvPr>
        </p:nvSpPr>
        <p:spPr/>
        <p:txBody>
          <a:bodyPr/>
          <a:lstStyle/>
          <a:p>
            <a:r>
              <a:rPr lang="en-US" dirty="0" smtClean="0"/>
              <a:t>Different root causes have different loss patterns</a:t>
            </a:r>
          </a:p>
          <a:p>
            <a:pPr lvl="1"/>
            <a:r>
              <a:rPr lang="en-US" dirty="0"/>
              <a:t>Temporal: how the losses distribute over time</a:t>
            </a:r>
          </a:p>
          <a:p>
            <a:pPr lvl="1"/>
            <a:r>
              <a:rPr lang="en-US" dirty="0"/>
              <a:t>Inter-flow: specific set of flows? All flows?</a:t>
            </a:r>
          </a:p>
          <a:p>
            <a:pPr lvl="1"/>
            <a:r>
              <a:rPr lang="en-US" dirty="0"/>
              <a:t>Intra-flow: which packets of a flow?</a:t>
            </a:r>
          </a:p>
        </p:txBody>
      </p:sp>
      <p:sp>
        <p:nvSpPr>
          <p:cNvPr id="4" name="Slide Number Placeholder 3"/>
          <p:cNvSpPr>
            <a:spLocks noGrp="1"/>
          </p:cNvSpPr>
          <p:nvPr>
            <p:ph type="sldNum" sz="quarter" idx="12"/>
          </p:nvPr>
        </p:nvSpPr>
        <p:spPr/>
        <p:txBody>
          <a:bodyPr/>
          <a:lstStyle/>
          <a:p>
            <a:fld id="{7904A8AC-C669-244C-953E-6C477326AD58}" type="slidenum">
              <a:rPr lang="en-US" smtClean="0"/>
              <a:t>35</a:t>
            </a:fld>
            <a:endParaRPr lang="en-US"/>
          </a:p>
        </p:txBody>
      </p:sp>
      <p:graphicFrame>
        <p:nvGraphicFramePr>
          <p:cNvPr id="20" name="Chart 19"/>
          <p:cNvGraphicFramePr/>
          <p:nvPr>
            <p:extLst>
              <p:ext uri="{D42A27DB-BD31-4B8C-83A1-F6EECF244321}">
                <p14:modId xmlns:p14="http://schemas.microsoft.com/office/powerpoint/2010/main" val="1067821531"/>
              </p:ext>
            </p:extLst>
          </p:nvPr>
        </p:nvGraphicFramePr>
        <p:xfrm>
          <a:off x="1480677" y="3824848"/>
          <a:ext cx="2682245" cy="17881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p:cNvGraphicFramePr/>
          <p:nvPr>
            <p:extLst>
              <p:ext uri="{D42A27DB-BD31-4B8C-83A1-F6EECF244321}">
                <p14:modId xmlns:p14="http://schemas.microsoft.com/office/powerpoint/2010/main" val="685883565"/>
              </p:ext>
            </p:extLst>
          </p:nvPr>
        </p:nvGraphicFramePr>
        <p:xfrm>
          <a:off x="4801260" y="3824847"/>
          <a:ext cx="2682245" cy="17881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p:cNvGraphicFramePr/>
          <p:nvPr>
            <p:extLst>
              <p:ext uri="{D42A27DB-BD31-4B8C-83A1-F6EECF244321}">
                <p14:modId xmlns:p14="http://schemas.microsoft.com/office/powerpoint/2010/main" val="355633538"/>
              </p:ext>
            </p:extLst>
          </p:nvPr>
        </p:nvGraphicFramePr>
        <p:xfrm>
          <a:off x="8121842" y="3824846"/>
          <a:ext cx="2682245" cy="1788163"/>
        </p:xfrm>
        <a:graphic>
          <a:graphicData uri="http://schemas.openxmlformats.org/drawingml/2006/chart">
            <c:chart xmlns:c="http://schemas.openxmlformats.org/drawingml/2006/chart" xmlns:r="http://schemas.openxmlformats.org/officeDocument/2006/relationships" r:id="rId6"/>
          </a:graphicData>
        </a:graphic>
      </p:graphicFrame>
      <p:grpSp>
        <p:nvGrpSpPr>
          <p:cNvPr id="49" name="Group 48"/>
          <p:cNvGrpSpPr/>
          <p:nvPr/>
        </p:nvGrpSpPr>
        <p:grpSpPr>
          <a:xfrm>
            <a:off x="2125443" y="5726462"/>
            <a:ext cx="1668227" cy="807919"/>
            <a:chOff x="2125443" y="5726462"/>
            <a:chExt cx="1668227" cy="807919"/>
          </a:xfrm>
        </p:grpSpPr>
        <p:sp>
          <p:nvSpPr>
            <p:cNvPr id="7" name="Oval 6"/>
            <p:cNvSpPr/>
            <p:nvPr/>
          </p:nvSpPr>
          <p:spPr>
            <a:xfrm>
              <a:off x="2547257" y="5799593"/>
              <a:ext cx="653143" cy="653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7" idx="1"/>
            </p:cNvCxnSpPr>
            <p:nvPr/>
          </p:nvCxnSpPr>
          <p:spPr>
            <a:xfrm>
              <a:off x="2149115" y="5726462"/>
              <a:ext cx="493793" cy="168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7" idx="2"/>
            </p:cNvCxnSpPr>
            <p:nvPr/>
          </p:nvCxnSpPr>
          <p:spPr>
            <a:xfrm>
              <a:off x="2125443" y="6126164"/>
              <a:ext cx="42181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7" idx="6"/>
            </p:cNvCxnSpPr>
            <p:nvPr/>
          </p:nvCxnSpPr>
          <p:spPr>
            <a:xfrm flipV="1">
              <a:off x="3200400" y="6126164"/>
              <a:ext cx="58782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7" idx="7"/>
            </p:cNvCxnSpPr>
            <p:nvPr/>
          </p:nvCxnSpPr>
          <p:spPr>
            <a:xfrm flipV="1">
              <a:off x="3104749" y="5726462"/>
              <a:ext cx="552851" cy="168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200400" y="5976889"/>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205841" y="6066923"/>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200400" y="6173060"/>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200399" y="6271034"/>
              <a:ext cx="5878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 idx="5"/>
            </p:cNvCxnSpPr>
            <p:nvPr/>
          </p:nvCxnSpPr>
          <p:spPr>
            <a:xfrm>
              <a:off x="3104749" y="6357085"/>
              <a:ext cx="618165" cy="177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7" idx="3"/>
            </p:cNvCxnSpPr>
            <p:nvPr/>
          </p:nvCxnSpPr>
          <p:spPr>
            <a:xfrm flipV="1">
              <a:off x="2149115" y="6357085"/>
              <a:ext cx="493793" cy="17729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5218281" y="5823963"/>
            <a:ext cx="2023952" cy="657927"/>
            <a:chOff x="5218281" y="5823963"/>
            <a:chExt cx="2023952" cy="657927"/>
          </a:xfrm>
        </p:grpSpPr>
        <p:cxnSp>
          <p:nvCxnSpPr>
            <p:cNvPr id="47" name="Straight Arrow Connector 46"/>
            <p:cNvCxnSpPr/>
            <p:nvPr/>
          </p:nvCxnSpPr>
          <p:spPr>
            <a:xfrm>
              <a:off x="5401733" y="5976889"/>
              <a:ext cx="13745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218281" y="6112558"/>
              <a:ext cx="2023952" cy="369332"/>
            </a:xfrm>
            <a:prstGeom prst="rect">
              <a:avLst/>
            </a:prstGeom>
            <a:noFill/>
          </p:spPr>
          <p:txBody>
            <a:bodyPr wrap="none" rtlCol="0">
              <a:spAutoFit/>
            </a:bodyPr>
            <a:lstStyle/>
            <a:p>
              <a:r>
                <a:rPr lang="en-US" dirty="0" err="1" smtClean="0"/>
                <a:t>Dst</a:t>
              </a:r>
              <a:r>
                <a:rPr lang="en-US" dirty="0"/>
                <a:t> </a:t>
              </a:r>
              <a:r>
                <a:rPr lang="en-US" dirty="0" smtClean="0"/>
                <a:t>IP = 10.0.0.0/24</a:t>
              </a:r>
              <a:endParaRPr lang="en-US" dirty="0"/>
            </a:p>
          </p:txBody>
        </p:sp>
        <p:grpSp>
          <p:nvGrpSpPr>
            <p:cNvPr id="52" name="Group 51"/>
            <p:cNvGrpSpPr/>
            <p:nvPr/>
          </p:nvGrpSpPr>
          <p:grpSpPr>
            <a:xfrm>
              <a:off x="6837371" y="5823963"/>
              <a:ext cx="257393" cy="257392"/>
              <a:chOff x="5730875" y="2247900"/>
              <a:chExt cx="336551" cy="336550"/>
            </a:xfrm>
          </p:grpSpPr>
          <p:cxnSp>
            <p:nvCxnSpPr>
              <p:cNvPr id="53" name="Straight Connector 52"/>
              <p:cNvCxnSpPr/>
              <p:nvPr/>
            </p:nvCxnSpPr>
            <p:spPr>
              <a:xfrm flipH="1">
                <a:off x="5730875" y="2247900"/>
                <a:ext cx="336551"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30875" y="2247900"/>
                <a:ext cx="336550"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777953200"/>
      </p:ext>
    </p:extLst>
  </p:cSld>
  <p:clrMapOvr>
    <a:masterClrMapping/>
  </p:clrMapOvr>
  <mc:AlternateContent xmlns:mc="http://schemas.openxmlformats.org/markup-compatibility/2006">
    <mc:Choice xmlns:p14="http://schemas.microsoft.com/office/powerpoint/2010/main" Requires="p14">
      <p:transition spd="slow" p14:dur="2000" advTm="56710"/>
    </mc:Choice>
    <mc:Fallback>
      <p:transition spd="slow" advTm="567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Graphic spid="21" grpId="0">
        <p:bldAsOne/>
      </p:bldGraphic>
      <p:bldGraphic spid="22"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Root cause inference</a:t>
            </a:r>
            <a:endParaRPr lang="en-US" dirty="0"/>
          </a:p>
        </p:txBody>
      </p:sp>
      <p:sp>
        <p:nvSpPr>
          <p:cNvPr id="3" name="Content Placeholder 2"/>
          <p:cNvSpPr>
            <a:spLocks noGrp="1"/>
          </p:cNvSpPr>
          <p:nvPr>
            <p:ph idx="1"/>
          </p:nvPr>
        </p:nvSpPr>
        <p:spPr/>
        <p:txBody>
          <a:bodyPr/>
          <a:lstStyle/>
          <a:p>
            <a:r>
              <a:rPr lang="en-US" dirty="0" smtClean="0"/>
              <a:t>Different root causes have different loss patterns</a:t>
            </a:r>
          </a:p>
          <a:p>
            <a:pPr lvl="1"/>
            <a:r>
              <a:rPr lang="en-US" dirty="0"/>
              <a:t>Temporal: how the losses distribute over time</a:t>
            </a:r>
          </a:p>
          <a:p>
            <a:pPr lvl="1"/>
            <a:r>
              <a:rPr lang="en-US" dirty="0"/>
              <a:t>Inter-flow: specific set of flows? All flows?</a:t>
            </a:r>
          </a:p>
          <a:p>
            <a:pPr lvl="1"/>
            <a:r>
              <a:rPr lang="en-US" dirty="0"/>
              <a:t>Intra-flow: which packets of a flow?</a:t>
            </a:r>
          </a:p>
        </p:txBody>
      </p:sp>
      <p:sp>
        <p:nvSpPr>
          <p:cNvPr id="4" name="Slide Number Placeholder 3"/>
          <p:cNvSpPr>
            <a:spLocks noGrp="1"/>
          </p:cNvSpPr>
          <p:nvPr>
            <p:ph type="sldNum" sz="quarter" idx="12"/>
          </p:nvPr>
        </p:nvSpPr>
        <p:spPr/>
        <p:txBody>
          <a:bodyPr/>
          <a:lstStyle/>
          <a:p>
            <a:fld id="{7904A8AC-C669-244C-953E-6C477326AD58}" type="slidenum">
              <a:rPr lang="en-US" smtClean="0"/>
              <a:t>36</a:t>
            </a:fld>
            <a:endParaRPr lang="en-US"/>
          </a:p>
        </p:txBody>
      </p:sp>
      <p:graphicFrame>
        <p:nvGraphicFramePr>
          <p:cNvPr id="5" name="Content Placeholder 4"/>
          <p:cNvGraphicFramePr>
            <a:graphicFrameLocks/>
          </p:cNvGraphicFramePr>
          <p:nvPr>
            <p:extLst/>
          </p:nvPr>
        </p:nvGraphicFramePr>
        <p:xfrm>
          <a:off x="1464366" y="3657127"/>
          <a:ext cx="9263268" cy="2560320"/>
        </p:xfrm>
        <a:graphic>
          <a:graphicData uri="http://schemas.openxmlformats.org/drawingml/2006/table">
            <a:tbl>
              <a:tblPr firstRow="1" bandRow="1">
                <a:tableStyleId>{5C22544A-7EE6-4342-B048-85BDC9FD1C3A}</a:tableStyleId>
              </a:tblPr>
              <a:tblGrid>
                <a:gridCol w="2067338"/>
                <a:gridCol w="1739348"/>
                <a:gridCol w="2216426"/>
                <a:gridCol w="3240156"/>
              </a:tblGrid>
              <a:tr h="370840">
                <a:tc>
                  <a:txBody>
                    <a:bodyPr/>
                    <a:lstStyle/>
                    <a:p>
                      <a:endParaRPr lang="en-US" sz="2400" dirty="0"/>
                    </a:p>
                  </a:txBody>
                  <a:tcPr/>
                </a:tc>
                <a:tc>
                  <a:txBody>
                    <a:bodyPr/>
                    <a:lstStyle/>
                    <a:p>
                      <a:r>
                        <a:rPr lang="en-US" sz="2400" dirty="0" smtClean="0"/>
                        <a:t>Temporal</a:t>
                      </a:r>
                      <a:endParaRPr lang="en-US" sz="2400" dirty="0"/>
                    </a:p>
                  </a:txBody>
                  <a:tcPr/>
                </a:tc>
                <a:tc>
                  <a:txBody>
                    <a:bodyPr/>
                    <a:lstStyle/>
                    <a:p>
                      <a:r>
                        <a:rPr lang="en-US" sz="2400" dirty="0" smtClean="0"/>
                        <a:t>Inter-flow</a:t>
                      </a:r>
                      <a:endParaRPr lang="en-US" sz="2400" dirty="0"/>
                    </a:p>
                  </a:txBody>
                  <a:tcPr/>
                </a:tc>
                <a:tc>
                  <a:txBody>
                    <a:bodyPr/>
                    <a:lstStyle/>
                    <a:p>
                      <a:r>
                        <a:rPr lang="en-US" sz="2400" dirty="0" smtClean="0"/>
                        <a:t>Intra-flow</a:t>
                      </a:r>
                      <a:endParaRPr lang="en-US" sz="2400" dirty="0"/>
                    </a:p>
                  </a:txBody>
                  <a:tcPr/>
                </a:tc>
              </a:tr>
              <a:tr h="370840">
                <a:tc>
                  <a:txBody>
                    <a:bodyPr/>
                    <a:lstStyle/>
                    <a:p>
                      <a:r>
                        <a:rPr lang="en-US" sz="2400" dirty="0" smtClean="0"/>
                        <a:t>Congestion</a:t>
                      </a:r>
                      <a:endParaRPr lang="en-US" sz="2400" dirty="0"/>
                    </a:p>
                  </a:txBody>
                  <a:tcPr/>
                </a:tc>
                <a:tc>
                  <a:txBody>
                    <a:bodyPr/>
                    <a:lstStyle/>
                    <a:p>
                      <a:r>
                        <a:rPr lang="en-US" sz="2400" dirty="0" err="1" smtClean="0"/>
                        <a:t>Bursty</a:t>
                      </a:r>
                      <a:endParaRPr lang="en-US" sz="2400" dirty="0"/>
                    </a:p>
                  </a:txBody>
                  <a:tcPr/>
                </a:tc>
                <a:tc>
                  <a:txBody>
                    <a:bodyPr/>
                    <a:lstStyle/>
                    <a:p>
                      <a:r>
                        <a:rPr lang="en-US" sz="2400" dirty="0" smtClean="0"/>
                        <a:t>All</a:t>
                      </a:r>
                      <a:r>
                        <a:rPr lang="en-US" sz="2400" baseline="0" dirty="0" smtClean="0"/>
                        <a:t> flows on an egress port</a:t>
                      </a:r>
                      <a:endParaRPr lang="en-US" sz="2400" dirty="0"/>
                    </a:p>
                  </a:txBody>
                  <a:tcPr/>
                </a:tc>
                <a:tc>
                  <a:txBody>
                    <a:bodyPr/>
                    <a:lstStyle/>
                    <a:p>
                      <a:r>
                        <a:rPr lang="en-US" sz="2400" dirty="0" smtClean="0"/>
                        <a:t>Non-deterministic</a:t>
                      </a:r>
                      <a:endParaRPr lang="en-US" sz="2400" dirty="0"/>
                    </a:p>
                  </a:txBody>
                  <a:tcPr/>
                </a:tc>
              </a:tr>
              <a:tr h="370840">
                <a:tc>
                  <a:txBody>
                    <a:bodyPr/>
                    <a:lstStyle/>
                    <a:p>
                      <a:r>
                        <a:rPr lang="en-US" sz="2400" dirty="0" err="1" smtClean="0"/>
                        <a:t>Blackhole</a:t>
                      </a:r>
                      <a:endParaRPr lang="en-US" sz="2400" dirty="0"/>
                    </a:p>
                  </a:txBody>
                  <a:tcPr/>
                </a:tc>
                <a:tc>
                  <a:txBody>
                    <a:bodyPr/>
                    <a:lstStyle/>
                    <a:p>
                      <a:r>
                        <a:rPr lang="en-US" sz="2400" dirty="0" err="1" smtClean="0"/>
                        <a:t>Bursty</a:t>
                      </a:r>
                      <a:r>
                        <a:rPr lang="en-US" sz="2400" baseline="0" dirty="0" smtClean="0"/>
                        <a:t> / </a:t>
                      </a:r>
                    </a:p>
                    <a:p>
                      <a:r>
                        <a:rPr lang="en-US" sz="2400" baseline="0" dirty="0" smtClean="0"/>
                        <a:t>non-</a:t>
                      </a:r>
                      <a:r>
                        <a:rPr lang="en-US" sz="2400" baseline="0" dirty="0" err="1" smtClean="0"/>
                        <a:t>bursty</a:t>
                      </a:r>
                      <a:endParaRPr lang="en-US" sz="2400" dirty="0"/>
                    </a:p>
                  </a:txBody>
                  <a:tcPr/>
                </a:tc>
                <a:tc>
                  <a:txBody>
                    <a:bodyPr/>
                    <a:lstStyle/>
                    <a:p>
                      <a:r>
                        <a:rPr lang="en-US" sz="2400" dirty="0" smtClean="0"/>
                        <a:t>Specific flows</a:t>
                      </a:r>
                      <a:endParaRPr lang="en-US" sz="2400" dirty="0"/>
                    </a:p>
                  </a:txBody>
                  <a:tcPr/>
                </a:tc>
                <a:tc>
                  <a:txBody>
                    <a:bodyPr/>
                    <a:lstStyle/>
                    <a:p>
                      <a:r>
                        <a:rPr lang="en-US" sz="2400" dirty="0" smtClean="0"/>
                        <a:t>Consecutive</a:t>
                      </a:r>
                      <a:endParaRPr lang="en-US" sz="2400" dirty="0"/>
                    </a:p>
                  </a:txBody>
                  <a:tcPr/>
                </a:tc>
              </a:tr>
              <a:tr h="370840">
                <a:tc>
                  <a:txBody>
                    <a:bodyPr/>
                    <a:lstStyle/>
                    <a:p>
                      <a:r>
                        <a:rPr lang="en-US" sz="2400" dirty="0" smtClean="0"/>
                        <a:t>Random drops</a:t>
                      </a:r>
                      <a:endParaRPr lang="en-US" sz="2400" dirty="0"/>
                    </a:p>
                  </a:txBody>
                  <a:tcPr/>
                </a:tc>
                <a:tc>
                  <a:txBody>
                    <a:bodyPr/>
                    <a:lstStyle/>
                    <a:p>
                      <a:r>
                        <a:rPr lang="en-US" sz="2400" dirty="0" smtClean="0"/>
                        <a:t>Non-</a:t>
                      </a:r>
                      <a:r>
                        <a:rPr lang="en-US" sz="2400" dirty="0" err="1" smtClean="0"/>
                        <a:t>bursty</a:t>
                      </a:r>
                      <a:endParaRPr lang="en-US" sz="2400" dirty="0"/>
                    </a:p>
                  </a:txBody>
                  <a:tcPr/>
                </a:tc>
                <a:tc>
                  <a:txBody>
                    <a:bodyPr/>
                    <a:lstStyle/>
                    <a:p>
                      <a:r>
                        <a:rPr lang="en-US" sz="2400" dirty="0" smtClean="0"/>
                        <a:t>All flows</a:t>
                      </a:r>
                      <a:endParaRPr lang="en-US" sz="2400" dirty="0"/>
                    </a:p>
                  </a:txBody>
                  <a:tcPr/>
                </a:tc>
                <a:tc>
                  <a:txBody>
                    <a:bodyPr/>
                    <a:lstStyle/>
                    <a:p>
                      <a:r>
                        <a:rPr lang="en-US" sz="2400" dirty="0" smtClean="0"/>
                        <a:t>Non-deterministic</a:t>
                      </a:r>
                      <a:endParaRPr lang="en-US" sz="2400" dirty="0"/>
                    </a:p>
                  </a:txBody>
                  <a:tcPr/>
                </a:tc>
              </a:tr>
            </a:tbl>
          </a:graphicData>
        </a:graphic>
      </p:graphicFrame>
      <p:sp>
        <p:nvSpPr>
          <p:cNvPr id="8" name="Rounded Rectangle 7"/>
          <p:cNvSpPr/>
          <p:nvPr/>
        </p:nvSpPr>
        <p:spPr>
          <a:xfrm>
            <a:off x="1464366" y="2208245"/>
            <a:ext cx="9263268" cy="475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t>LossRadar</a:t>
            </a:r>
            <a:endParaRPr lang="en-US" sz="2400" dirty="0"/>
          </a:p>
        </p:txBody>
      </p:sp>
      <p:cxnSp>
        <p:nvCxnSpPr>
          <p:cNvPr id="11" name="Straight Arrow Connector 10"/>
          <p:cNvCxnSpPr>
            <a:stCxn id="8" idx="2"/>
          </p:cNvCxnSpPr>
          <p:nvPr/>
        </p:nvCxnSpPr>
        <p:spPr>
          <a:xfrm flipH="1">
            <a:off x="4363278" y="2683564"/>
            <a:ext cx="1732722" cy="973563"/>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p:cNvCxnSpPr>
          <p:nvPr/>
        </p:nvCxnSpPr>
        <p:spPr>
          <a:xfrm>
            <a:off x="6096000" y="2683564"/>
            <a:ext cx="225287" cy="973563"/>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p:cNvCxnSpPr>
          <p:nvPr/>
        </p:nvCxnSpPr>
        <p:spPr>
          <a:xfrm>
            <a:off x="6096000" y="2683564"/>
            <a:ext cx="2978426" cy="973563"/>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498019" y="3031735"/>
            <a:ext cx="1575368" cy="461665"/>
          </a:xfrm>
          <a:prstGeom prst="rect">
            <a:avLst/>
          </a:prstGeom>
          <a:noFill/>
        </p:spPr>
        <p:txBody>
          <a:bodyPr wrap="none" rtlCol="0">
            <a:spAutoFit/>
          </a:bodyPr>
          <a:lstStyle/>
          <a:p>
            <a:r>
              <a:rPr lang="en-US" sz="2400" dirty="0" smtClean="0"/>
              <a:t>Timestamp</a:t>
            </a:r>
          </a:p>
        </p:txBody>
      </p:sp>
      <p:sp>
        <p:nvSpPr>
          <p:cNvPr id="16" name="TextBox 15"/>
          <p:cNvSpPr txBox="1"/>
          <p:nvPr/>
        </p:nvSpPr>
        <p:spPr>
          <a:xfrm>
            <a:off x="5940849" y="3031735"/>
            <a:ext cx="1085554" cy="461665"/>
          </a:xfrm>
          <a:prstGeom prst="rect">
            <a:avLst/>
          </a:prstGeom>
          <a:noFill/>
        </p:spPr>
        <p:txBody>
          <a:bodyPr wrap="none" rtlCol="0">
            <a:spAutoFit/>
          </a:bodyPr>
          <a:lstStyle/>
          <a:p>
            <a:r>
              <a:rPr lang="en-US" sz="2400" smtClean="0"/>
              <a:t>5-tuple</a:t>
            </a:r>
            <a:endParaRPr lang="en-US" sz="2400" dirty="0" smtClean="0"/>
          </a:p>
        </p:txBody>
      </p:sp>
      <p:sp>
        <p:nvSpPr>
          <p:cNvPr id="17" name="TextBox 16"/>
          <p:cNvSpPr txBox="1"/>
          <p:nvPr/>
        </p:nvSpPr>
        <p:spPr>
          <a:xfrm>
            <a:off x="8072719" y="3029909"/>
            <a:ext cx="840295" cy="461665"/>
          </a:xfrm>
          <a:prstGeom prst="rect">
            <a:avLst/>
          </a:prstGeom>
          <a:noFill/>
        </p:spPr>
        <p:txBody>
          <a:bodyPr wrap="none" rtlCol="0">
            <a:spAutoFit/>
          </a:bodyPr>
          <a:lstStyle/>
          <a:p>
            <a:r>
              <a:rPr lang="en-US" sz="2400" dirty="0" smtClean="0"/>
              <a:t>IP_ID</a:t>
            </a:r>
          </a:p>
        </p:txBody>
      </p:sp>
      <p:graphicFrame>
        <p:nvGraphicFramePr>
          <p:cNvPr id="19" name="Content Placeholder 4"/>
          <p:cNvGraphicFramePr>
            <a:graphicFrameLocks/>
          </p:cNvGraphicFramePr>
          <p:nvPr>
            <p:extLst/>
          </p:nvPr>
        </p:nvGraphicFramePr>
        <p:xfrm>
          <a:off x="1464366" y="3657127"/>
          <a:ext cx="9263268" cy="2103120"/>
        </p:xfrm>
        <a:graphic>
          <a:graphicData uri="http://schemas.openxmlformats.org/drawingml/2006/table">
            <a:tbl>
              <a:tblPr firstRow="1" bandRow="1">
                <a:tableStyleId>{5C22544A-7EE6-4342-B048-85BDC9FD1C3A}</a:tableStyleId>
              </a:tblPr>
              <a:tblGrid>
                <a:gridCol w="2067338"/>
                <a:gridCol w="1739348"/>
                <a:gridCol w="2216426"/>
                <a:gridCol w="3240156"/>
              </a:tblGrid>
              <a:tr h="370840">
                <a:tc>
                  <a:txBody>
                    <a:bodyPr/>
                    <a:lstStyle/>
                    <a:p>
                      <a:endParaRPr lang="en-US" sz="2400" dirty="0"/>
                    </a:p>
                  </a:txBody>
                  <a:tcPr/>
                </a:tc>
                <a:tc>
                  <a:txBody>
                    <a:bodyPr/>
                    <a:lstStyle/>
                    <a:p>
                      <a:r>
                        <a:rPr lang="en-US" sz="2400" dirty="0" smtClean="0"/>
                        <a:t>Temporal</a:t>
                      </a:r>
                      <a:endParaRPr lang="en-US" sz="2400" dirty="0"/>
                    </a:p>
                  </a:txBody>
                  <a:tcPr/>
                </a:tc>
                <a:tc>
                  <a:txBody>
                    <a:bodyPr/>
                    <a:lstStyle/>
                    <a:p>
                      <a:r>
                        <a:rPr lang="en-US" sz="2400" dirty="0" smtClean="0"/>
                        <a:t>Inter-flow</a:t>
                      </a:r>
                      <a:endParaRPr lang="en-US" sz="2400" dirty="0"/>
                    </a:p>
                  </a:txBody>
                  <a:tcPr/>
                </a:tc>
                <a:tc>
                  <a:txBody>
                    <a:bodyPr/>
                    <a:lstStyle/>
                    <a:p>
                      <a:r>
                        <a:rPr lang="en-US" sz="2400" dirty="0" smtClean="0"/>
                        <a:t>Intra-flow</a:t>
                      </a:r>
                      <a:endParaRPr lang="en-US" sz="2400" dirty="0"/>
                    </a:p>
                  </a:txBody>
                  <a:tcPr/>
                </a:tc>
              </a:tr>
              <a:tr h="370840">
                <a:tc>
                  <a:txBody>
                    <a:bodyPr/>
                    <a:lstStyle/>
                    <a:p>
                      <a:r>
                        <a:rPr lang="en-US" sz="2400" dirty="0" smtClean="0"/>
                        <a:t>Congestion</a:t>
                      </a:r>
                      <a:endParaRPr lang="en-US" sz="2400" dirty="0"/>
                    </a:p>
                  </a:txBody>
                  <a:tcPr/>
                </a:tc>
                <a:tc>
                  <a:txBody>
                    <a:bodyPr/>
                    <a:lstStyle/>
                    <a:p>
                      <a:r>
                        <a:rPr lang="en-US" sz="2400" dirty="0" err="1" smtClean="0"/>
                        <a:t>Bursty</a:t>
                      </a:r>
                      <a:endParaRPr lang="en-US" sz="2400" dirty="0"/>
                    </a:p>
                  </a:txBody>
                  <a:tcPr/>
                </a:tc>
                <a:tc>
                  <a:txBody>
                    <a:bodyPr/>
                    <a:lstStyle/>
                    <a:p>
                      <a:r>
                        <a:rPr lang="en-US" sz="2400" dirty="0" smtClean="0"/>
                        <a:t>All</a:t>
                      </a:r>
                      <a:r>
                        <a:rPr lang="en-US" sz="2400" baseline="0" dirty="0" smtClean="0"/>
                        <a:t> flows on an egress port</a:t>
                      </a:r>
                      <a:endParaRPr lang="en-US" sz="2400" dirty="0"/>
                    </a:p>
                  </a:txBody>
                  <a:tcPr/>
                </a:tc>
                <a:tc>
                  <a:txBody>
                    <a:bodyPr/>
                    <a:lstStyle/>
                    <a:p>
                      <a:r>
                        <a:rPr lang="en-US" sz="2400" dirty="0" smtClean="0"/>
                        <a:t>Non-deterministic</a:t>
                      </a:r>
                      <a:endParaRPr lang="en-US" sz="2400" dirty="0"/>
                    </a:p>
                  </a:txBody>
                  <a:tcPr/>
                </a:tc>
              </a:tr>
              <a:tr h="370840">
                <a:tc>
                  <a:txBody>
                    <a:bodyPr/>
                    <a:lstStyle/>
                    <a:p>
                      <a:r>
                        <a:rPr lang="en-US" sz="2400" dirty="0" err="1" smtClean="0"/>
                        <a:t>Blackhole</a:t>
                      </a:r>
                      <a:endParaRPr lang="en-US" sz="2400" dirty="0"/>
                    </a:p>
                  </a:txBody>
                  <a:tcPr/>
                </a:tc>
                <a:tc>
                  <a:txBody>
                    <a:bodyPr/>
                    <a:lstStyle/>
                    <a:p>
                      <a:r>
                        <a:rPr lang="en-US" sz="2400" dirty="0" err="1" smtClean="0"/>
                        <a:t>Bursty</a:t>
                      </a:r>
                      <a:r>
                        <a:rPr lang="en-US" sz="2400" baseline="0" dirty="0" smtClean="0"/>
                        <a:t> / </a:t>
                      </a:r>
                    </a:p>
                    <a:p>
                      <a:r>
                        <a:rPr lang="en-US" sz="2400" baseline="0" dirty="0" smtClean="0"/>
                        <a:t>non-</a:t>
                      </a:r>
                      <a:r>
                        <a:rPr lang="en-US" sz="2400" baseline="0" dirty="0" err="1" smtClean="0"/>
                        <a:t>bursty</a:t>
                      </a:r>
                      <a:endParaRPr lang="en-US" sz="2400" dirty="0"/>
                    </a:p>
                  </a:txBody>
                  <a:tcPr/>
                </a:tc>
                <a:tc>
                  <a:txBody>
                    <a:bodyPr/>
                    <a:lstStyle/>
                    <a:p>
                      <a:r>
                        <a:rPr lang="en-US" sz="2400" dirty="0" smtClean="0"/>
                        <a:t>Specific flows</a:t>
                      </a:r>
                      <a:endParaRPr lang="en-US" sz="2400" dirty="0"/>
                    </a:p>
                  </a:txBody>
                  <a:tcPr/>
                </a:tc>
                <a:tc>
                  <a:txBody>
                    <a:bodyPr/>
                    <a:lstStyle/>
                    <a:p>
                      <a:r>
                        <a:rPr lang="en-US" sz="2400" dirty="0" smtClean="0"/>
                        <a:t>Consecutive</a:t>
                      </a:r>
                      <a:endParaRPr lang="en-US" sz="2400" dirty="0"/>
                    </a:p>
                  </a:txBody>
                  <a:tcPr/>
                </a:tc>
              </a:tr>
            </a:tbl>
          </a:graphicData>
        </a:graphic>
      </p:graphicFrame>
      <p:graphicFrame>
        <p:nvGraphicFramePr>
          <p:cNvPr id="18" name="Content Placeholder 4"/>
          <p:cNvGraphicFramePr>
            <a:graphicFrameLocks/>
          </p:cNvGraphicFramePr>
          <p:nvPr>
            <p:extLst/>
          </p:nvPr>
        </p:nvGraphicFramePr>
        <p:xfrm>
          <a:off x="1464366" y="3657127"/>
          <a:ext cx="9263268" cy="1280160"/>
        </p:xfrm>
        <a:graphic>
          <a:graphicData uri="http://schemas.openxmlformats.org/drawingml/2006/table">
            <a:tbl>
              <a:tblPr firstRow="1" bandRow="1">
                <a:tableStyleId>{5C22544A-7EE6-4342-B048-85BDC9FD1C3A}</a:tableStyleId>
              </a:tblPr>
              <a:tblGrid>
                <a:gridCol w="2067338"/>
                <a:gridCol w="1739348"/>
                <a:gridCol w="2216426"/>
                <a:gridCol w="3240156"/>
              </a:tblGrid>
              <a:tr h="370840">
                <a:tc>
                  <a:txBody>
                    <a:bodyPr/>
                    <a:lstStyle/>
                    <a:p>
                      <a:endParaRPr lang="en-US" sz="2400" dirty="0"/>
                    </a:p>
                  </a:txBody>
                  <a:tcPr/>
                </a:tc>
                <a:tc>
                  <a:txBody>
                    <a:bodyPr/>
                    <a:lstStyle/>
                    <a:p>
                      <a:r>
                        <a:rPr lang="en-US" sz="2400" dirty="0" smtClean="0"/>
                        <a:t>Temporal</a:t>
                      </a:r>
                      <a:endParaRPr lang="en-US" sz="2400" dirty="0"/>
                    </a:p>
                  </a:txBody>
                  <a:tcPr/>
                </a:tc>
                <a:tc>
                  <a:txBody>
                    <a:bodyPr/>
                    <a:lstStyle/>
                    <a:p>
                      <a:r>
                        <a:rPr lang="en-US" sz="2400" dirty="0" smtClean="0"/>
                        <a:t>Inter-flow</a:t>
                      </a:r>
                      <a:endParaRPr lang="en-US" sz="2400" dirty="0"/>
                    </a:p>
                  </a:txBody>
                  <a:tcPr/>
                </a:tc>
                <a:tc>
                  <a:txBody>
                    <a:bodyPr/>
                    <a:lstStyle/>
                    <a:p>
                      <a:r>
                        <a:rPr lang="en-US" sz="2400" dirty="0" smtClean="0"/>
                        <a:t>Intra-flow</a:t>
                      </a:r>
                      <a:endParaRPr lang="en-US" sz="2400" dirty="0"/>
                    </a:p>
                  </a:txBody>
                  <a:tcPr/>
                </a:tc>
              </a:tr>
              <a:tr h="370840">
                <a:tc>
                  <a:txBody>
                    <a:bodyPr/>
                    <a:lstStyle/>
                    <a:p>
                      <a:r>
                        <a:rPr lang="en-US" sz="2400" dirty="0" smtClean="0"/>
                        <a:t>Congestion</a:t>
                      </a:r>
                      <a:endParaRPr lang="en-US" sz="2400" dirty="0"/>
                    </a:p>
                  </a:txBody>
                  <a:tcPr/>
                </a:tc>
                <a:tc>
                  <a:txBody>
                    <a:bodyPr/>
                    <a:lstStyle/>
                    <a:p>
                      <a:r>
                        <a:rPr lang="en-US" sz="2400" dirty="0" err="1" smtClean="0"/>
                        <a:t>Bursty</a:t>
                      </a:r>
                      <a:endParaRPr lang="en-US" sz="2400" dirty="0"/>
                    </a:p>
                  </a:txBody>
                  <a:tcPr/>
                </a:tc>
                <a:tc>
                  <a:txBody>
                    <a:bodyPr/>
                    <a:lstStyle/>
                    <a:p>
                      <a:r>
                        <a:rPr lang="en-US" sz="2400" dirty="0" smtClean="0"/>
                        <a:t>All</a:t>
                      </a:r>
                      <a:r>
                        <a:rPr lang="en-US" sz="2400" baseline="0" dirty="0" smtClean="0"/>
                        <a:t> flows on an egress port</a:t>
                      </a:r>
                      <a:endParaRPr lang="en-US" sz="2400" dirty="0"/>
                    </a:p>
                  </a:txBody>
                  <a:tcPr/>
                </a:tc>
                <a:tc>
                  <a:txBody>
                    <a:bodyPr/>
                    <a:lstStyle/>
                    <a:p>
                      <a:r>
                        <a:rPr lang="en-US" sz="2400" dirty="0" smtClean="0"/>
                        <a:t>Non-deterministic</a:t>
                      </a:r>
                      <a:endParaRPr lang="en-US" sz="2400" dirty="0"/>
                    </a:p>
                  </a:txBody>
                  <a:tcPr/>
                </a:tc>
              </a:tr>
            </a:tbl>
          </a:graphicData>
        </a:graphic>
      </p:graphicFrame>
    </p:spTree>
    <p:custDataLst>
      <p:tags r:id="rId1"/>
    </p:custDataLst>
    <p:extLst>
      <p:ext uri="{BB962C8B-B14F-4D97-AF65-F5344CB8AC3E}">
        <p14:creationId xmlns:p14="http://schemas.microsoft.com/office/powerpoint/2010/main" val="1565699892"/>
      </p:ext>
    </p:extLst>
  </p:cSld>
  <p:clrMapOvr>
    <a:masterClrMapping/>
  </p:clrMapOvr>
  <mc:AlternateContent xmlns:mc="http://schemas.openxmlformats.org/markup-compatibility/2006">
    <mc:Choice xmlns:p14="http://schemas.microsoft.com/office/powerpoint/2010/main" Requires="p14">
      <p:transition spd="slow" p14:dur="2000" advTm="56710"/>
    </mc:Choice>
    <mc:Fallback>
      <p:transition spd="slow" advTm="567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1" end="1"/>
                                            </p:txEl>
                                          </p:spTgt>
                                        </p:tgtEl>
                                      </p:cBhvr>
                                    </p:animEffect>
                                    <p:set>
                                      <p:cBhvr>
                                        <p:cTn id="22" dur="1" fill="hold">
                                          <p:stCondLst>
                                            <p:cond delay="499"/>
                                          </p:stCondLst>
                                        </p:cTn>
                                        <p:tgtEl>
                                          <p:spTgt spid="3">
                                            <p:txEl>
                                              <p:pRg st="1" end="1"/>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2" end="2"/>
                                            </p:txEl>
                                          </p:spTgt>
                                        </p:tgtEl>
                                      </p:cBhvr>
                                    </p:animEffect>
                                    <p:set>
                                      <p:cBhvr>
                                        <p:cTn id="25" dur="1" fill="hold">
                                          <p:stCondLst>
                                            <p:cond delay="499"/>
                                          </p:stCondLst>
                                        </p:cTn>
                                        <p:tgtEl>
                                          <p:spTgt spid="3">
                                            <p:txEl>
                                              <p:pRg st="2" end="2"/>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xEl>
                                              <p:pRg st="3" end="3"/>
                                            </p:txEl>
                                          </p:spTgt>
                                        </p:tgtEl>
                                      </p:cBhvr>
                                    </p:animEffect>
                                    <p:set>
                                      <p:cBhvr>
                                        <p:cTn id="28" dur="1" fill="hold">
                                          <p:stCondLst>
                                            <p:cond delay="499"/>
                                          </p:stCondLst>
                                        </p:cTn>
                                        <p:tgtEl>
                                          <p:spTgt spid="3">
                                            <p:txEl>
                                              <p:pRg st="3" end="3"/>
                                            </p:txEl>
                                          </p:spTgt>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22" presetClass="entr" presetSubtype="1"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22" presetClass="entr" presetSubtype="1"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22" presetClass="entr" presetSubtype="1"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up)">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LossRadar</a:t>
            </a:r>
            <a:r>
              <a:rPr lang="zh-CN" altLang="en-US" dirty="0" smtClean="0"/>
              <a:t> </a:t>
            </a:r>
            <a:r>
              <a:rPr lang="en-US" altLang="zh-CN" dirty="0"/>
              <a:t>e</a:t>
            </a:r>
            <a:r>
              <a:rPr lang="en-US" dirty="0" smtClean="0"/>
              <a:t>valuation</a:t>
            </a:r>
            <a:endParaRPr lang="en-US" dirty="0"/>
          </a:p>
        </p:txBody>
      </p:sp>
      <p:sp>
        <p:nvSpPr>
          <p:cNvPr id="3" name="Content Placeholder 2"/>
          <p:cNvSpPr>
            <a:spLocks noGrp="1"/>
          </p:cNvSpPr>
          <p:nvPr>
            <p:ph idx="1"/>
          </p:nvPr>
        </p:nvSpPr>
        <p:spPr/>
        <p:txBody>
          <a:bodyPr/>
          <a:lstStyle/>
          <a:p>
            <a:r>
              <a:rPr lang="en-US" dirty="0"/>
              <a:t>Simulation of k=8 </a:t>
            </a:r>
            <a:r>
              <a:rPr lang="en-US" dirty="0" err="1"/>
              <a:t>FatTree</a:t>
            </a:r>
            <a:r>
              <a:rPr lang="en-US" dirty="0"/>
              <a:t> </a:t>
            </a:r>
            <a:r>
              <a:rPr lang="en-US" altLang="zh-CN" dirty="0" smtClean="0"/>
              <a:t>in</a:t>
            </a:r>
            <a:r>
              <a:rPr lang="zh-CN" altLang="en-US" dirty="0" smtClean="0"/>
              <a:t> </a:t>
            </a:r>
            <a:r>
              <a:rPr lang="en-US" altLang="zh-CN" dirty="0" smtClean="0"/>
              <a:t>ns3</a:t>
            </a:r>
            <a:endParaRPr lang="en-US" dirty="0" smtClean="0"/>
          </a:p>
          <a:p>
            <a:pPr lvl="1"/>
            <a:r>
              <a:rPr lang="en-US" dirty="0" smtClean="0"/>
              <a:t>80 </a:t>
            </a:r>
            <a:r>
              <a:rPr lang="en-US" dirty="0"/>
              <a:t>switches, 128 </a:t>
            </a:r>
            <a:r>
              <a:rPr lang="en-US" dirty="0" smtClean="0"/>
              <a:t>host</a:t>
            </a:r>
            <a:r>
              <a:rPr lang="en-US" altLang="zh-CN" dirty="0" smtClean="0"/>
              <a:t>s,</a:t>
            </a:r>
            <a:r>
              <a:rPr lang="zh-CN" altLang="en-US" dirty="0" smtClean="0"/>
              <a:t> </a:t>
            </a:r>
            <a:r>
              <a:rPr lang="en-US" altLang="zh-CN" dirty="0" smtClean="0"/>
              <a:t>10G</a:t>
            </a:r>
            <a:r>
              <a:rPr lang="zh-CN" altLang="en-US" dirty="0" smtClean="0"/>
              <a:t> </a:t>
            </a:r>
            <a:r>
              <a:rPr lang="en-US" altLang="zh-CN" dirty="0" smtClean="0"/>
              <a:t>links</a:t>
            </a:r>
            <a:endParaRPr lang="en-US" dirty="0" smtClean="0"/>
          </a:p>
          <a:p>
            <a:r>
              <a:rPr lang="en-US" dirty="0" smtClean="0"/>
              <a:t>Send traffic according to the pattern in DCTCP</a:t>
            </a:r>
          </a:p>
          <a:p>
            <a:r>
              <a:rPr lang="en-US" altLang="zh-CN" dirty="0" smtClean="0"/>
              <a:t>Inject</a:t>
            </a:r>
            <a:r>
              <a:rPr lang="zh-CN" altLang="en-US" dirty="0" smtClean="0"/>
              <a:t> </a:t>
            </a:r>
            <a:r>
              <a:rPr lang="en-US" altLang="zh-CN" dirty="0" smtClean="0"/>
              <a:t>different</a:t>
            </a:r>
            <a:r>
              <a:rPr lang="zh-CN" altLang="en-US" dirty="0" smtClean="0"/>
              <a:t> </a:t>
            </a:r>
            <a:r>
              <a:rPr lang="en-US" altLang="zh-CN" dirty="0" smtClean="0"/>
              <a:t>types</a:t>
            </a:r>
            <a:r>
              <a:rPr lang="zh-CN" altLang="en-US" dirty="0" smtClean="0"/>
              <a:t> </a:t>
            </a:r>
            <a:r>
              <a:rPr lang="en-US" altLang="zh-CN" dirty="0" smtClean="0"/>
              <a:t>of</a:t>
            </a:r>
            <a:r>
              <a:rPr lang="zh-CN" altLang="en-US" dirty="0" smtClean="0"/>
              <a:t> </a:t>
            </a:r>
            <a:r>
              <a:rPr lang="en-US" altLang="zh-CN" dirty="0" smtClean="0"/>
              <a:t>losses</a:t>
            </a:r>
          </a:p>
          <a:p>
            <a:pPr lvl="1"/>
            <a:r>
              <a:rPr lang="en-US" altLang="zh-CN" dirty="0" err="1" smtClean="0"/>
              <a:t>Incast</a:t>
            </a:r>
            <a:endParaRPr lang="en-US" altLang="zh-CN" dirty="0" smtClean="0"/>
          </a:p>
          <a:p>
            <a:pPr lvl="1"/>
            <a:r>
              <a:rPr lang="en-US" altLang="zh-CN" dirty="0" err="1" smtClean="0"/>
              <a:t>Blackholes</a:t>
            </a:r>
            <a:endParaRPr lang="en-US" altLang="zh-CN" dirty="0"/>
          </a:p>
          <a:p>
            <a:pPr lvl="1"/>
            <a:r>
              <a:rPr lang="en-US" altLang="zh-CN" dirty="0" smtClean="0"/>
              <a:t>random</a:t>
            </a:r>
            <a:r>
              <a:rPr lang="zh-CN" altLang="en-US" dirty="0" smtClean="0"/>
              <a:t> </a:t>
            </a:r>
            <a:r>
              <a:rPr lang="en-US" altLang="zh-CN" dirty="0" smtClean="0"/>
              <a:t>drops</a:t>
            </a:r>
            <a:endParaRPr lang="en-US" dirty="0" smtClean="0"/>
          </a:p>
          <a:p>
            <a:r>
              <a:rPr lang="en-US" dirty="0" smtClean="0"/>
              <a:t>Each </a:t>
            </a:r>
            <a:r>
              <a:rPr lang="en-US" dirty="0"/>
              <a:t>switch reports the </a:t>
            </a:r>
            <a:r>
              <a:rPr lang="en-US" dirty="0" smtClean="0"/>
              <a:t>traffic digest every </a:t>
            </a:r>
            <a:r>
              <a:rPr lang="en-US" dirty="0"/>
              <a:t>10 </a:t>
            </a:r>
            <a:r>
              <a:rPr lang="en-US" dirty="0" err="1"/>
              <a:t>ms</a:t>
            </a:r>
            <a:r>
              <a:rPr lang="en-US" dirty="0" err="1" smtClean="0"/>
              <a:t>.</a:t>
            </a:r>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37</a:t>
            </a:fld>
            <a:endParaRPr lang="en-US"/>
          </a:p>
        </p:txBody>
      </p:sp>
    </p:spTree>
    <p:extLst>
      <p:ext uri="{BB962C8B-B14F-4D97-AF65-F5344CB8AC3E}">
        <p14:creationId xmlns:p14="http://schemas.microsoft.com/office/powerpoint/2010/main" val="2146438034"/>
      </p:ext>
    </p:extLst>
  </p:cSld>
  <p:clrMapOvr>
    <a:masterClrMapping/>
  </p:clrMapOvr>
  <mc:AlternateContent xmlns:mc="http://schemas.openxmlformats.org/markup-compatibility/2006">
    <mc:Choice xmlns:p14="http://schemas.microsoft.com/office/powerpoint/2010/main" Requires="p14">
      <p:transition spd="slow" p14:dur="2000" advTm="26938"/>
    </mc:Choice>
    <mc:Fallback>
      <p:transition spd="slow" advTm="26938"/>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 memory </a:t>
            </a:r>
            <a:r>
              <a:rPr lang="en-US" dirty="0" smtClean="0"/>
              <a:t>usage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904A8AC-C669-244C-953E-6C477326AD58}" type="slidenum">
              <a:rPr lang="en-US" smtClean="0"/>
              <a:t>38</a:t>
            </a:fld>
            <a:endParaRPr lang="en-US" dirty="0"/>
          </a:p>
        </p:txBody>
      </p:sp>
      <p:pic>
        <p:nvPicPr>
          <p:cNvPr id="6" name="Picture 5"/>
          <p:cNvPicPr>
            <a:picLocks noChangeAspect="1"/>
          </p:cNvPicPr>
          <p:nvPr/>
        </p:nvPicPr>
        <p:blipFill>
          <a:blip r:embed="rId3"/>
          <a:stretch>
            <a:fillRect/>
          </a:stretch>
        </p:blipFill>
        <p:spPr>
          <a:xfrm>
            <a:off x="2286000" y="1600201"/>
            <a:ext cx="7543272" cy="4525963"/>
          </a:xfrm>
          <a:prstGeom prst="rect">
            <a:avLst/>
          </a:prstGeom>
        </p:spPr>
      </p:pic>
    </p:spTree>
    <p:extLst>
      <p:ext uri="{BB962C8B-B14F-4D97-AF65-F5344CB8AC3E}">
        <p14:creationId xmlns:p14="http://schemas.microsoft.com/office/powerpoint/2010/main" val="562058390"/>
      </p:ext>
    </p:extLst>
  </p:cSld>
  <p:clrMapOvr>
    <a:masterClrMapping/>
  </p:clrMapOvr>
  <mc:AlternateContent xmlns:mc="http://schemas.openxmlformats.org/markup-compatibility/2006">
    <mc:Choice xmlns:p14="http://schemas.microsoft.com/office/powerpoint/2010/main" Requires="p14">
      <p:transition spd="slow" p14:dur="2000" advTm="16028"/>
    </mc:Choice>
    <mc:Fallback>
      <p:transition spd="slow" advTm="16028"/>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with state-of-the-art solutions</a:t>
            </a:r>
            <a:endParaRPr lang="en-US" dirty="0"/>
          </a:p>
        </p:txBody>
      </p:sp>
      <p:sp>
        <p:nvSpPr>
          <p:cNvPr id="3" name="Content Placeholder 2"/>
          <p:cNvSpPr>
            <a:spLocks noGrp="1"/>
          </p:cNvSpPr>
          <p:nvPr>
            <p:ph idx="1"/>
          </p:nvPr>
        </p:nvSpPr>
        <p:spPr/>
        <p:txBody>
          <a:bodyPr/>
          <a:lstStyle/>
          <a:p>
            <a:r>
              <a:rPr lang="en-US" altLang="zh-CN" dirty="0" err="1" smtClean="0"/>
              <a:t>LossRadar</a:t>
            </a:r>
            <a:r>
              <a:rPr lang="zh-CN" altLang="en-US" dirty="0" smtClean="0"/>
              <a:t> </a:t>
            </a:r>
            <a:r>
              <a:rPr lang="en-US" altLang="zh-CN" dirty="0" smtClean="0"/>
              <a:t>v</a:t>
            </a:r>
            <a:r>
              <a:rPr lang="en-US" dirty="0" smtClean="0"/>
              <a:t>s</a:t>
            </a:r>
            <a:r>
              <a:rPr lang="en-US" altLang="zh-CN" dirty="0" smtClean="0"/>
              <a:t>.</a:t>
            </a:r>
            <a:r>
              <a:rPr lang="en-US" dirty="0" smtClean="0"/>
              <a:t> full mirroring</a:t>
            </a:r>
          </a:p>
          <a:p>
            <a:pPr lvl="1"/>
            <a:r>
              <a:rPr lang="en-US" altLang="zh-CN" dirty="0"/>
              <a:t>0.5% bandwidth compared to </a:t>
            </a:r>
            <a:r>
              <a:rPr lang="en-US" altLang="zh-CN" dirty="0" err="1" smtClean="0"/>
              <a:t>NetSight</a:t>
            </a:r>
            <a:r>
              <a:rPr lang="en-US" altLang="zh-CN" smtClean="0"/>
              <a:t> with batch compression</a:t>
            </a:r>
            <a:endParaRPr lang="en-US" dirty="0" smtClean="0"/>
          </a:p>
          <a:p>
            <a:r>
              <a:rPr lang="en-US" altLang="zh-CN" dirty="0" err="1" smtClean="0"/>
              <a:t>LossRadar</a:t>
            </a:r>
            <a:r>
              <a:rPr lang="zh-CN" altLang="en-US" dirty="0" smtClean="0"/>
              <a:t> </a:t>
            </a:r>
            <a:r>
              <a:rPr lang="en-US" altLang="zh-CN" dirty="0" smtClean="0"/>
              <a:t>v</a:t>
            </a:r>
            <a:r>
              <a:rPr lang="en-US" dirty="0" smtClean="0"/>
              <a:t>s</a:t>
            </a:r>
            <a:r>
              <a:rPr lang="en-US" altLang="zh-CN" dirty="0" smtClean="0"/>
              <a:t>.</a:t>
            </a:r>
            <a:r>
              <a:rPr lang="en-US" dirty="0" smtClean="0"/>
              <a:t> </a:t>
            </a:r>
            <a:r>
              <a:rPr lang="en-US" altLang="zh-CN" dirty="0" smtClean="0"/>
              <a:t>per-flow</a:t>
            </a:r>
            <a:r>
              <a:rPr lang="zh-CN" altLang="en-US" dirty="0" smtClean="0"/>
              <a:t> </a:t>
            </a:r>
            <a:r>
              <a:rPr lang="en-US" altLang="zh-CN" dirty="0" smtClean="0"/>
              <a:t>counter</a:t>
            </a:r>
            <a:endParaRPr lang="en-US" dirty="0" smtClean="0"/>
          </a:p>
          <a:p>
            <a:pPr lvl="1"/>
            <a:r>
              <a:rPr lang="en-US" altLang="zh-CN" dirty="0"/>
              <a:t>1.4% memory compared to </a:t>
            </a:r>
            <a:r>
              <a:rPr lang="en-US" altLang="zh-CN" dirty="0" err="1" smtClean="0"/>
              <a:t>FlowRadar</a:t>
            </a:r>
            <a:endParaRPr lang="en-US" altLang="zh-CN" dirty="0"/>
          </a:p>
        </p:txBody>
      </p:sp>
      <p:sp>
        <p:nvSpPr>
          <p:cNvPr id="4" name="Slide Number Placeholder 3"/>
          <p:cNvSpPr>
            <a:spLocks noGrp="1"/>
          </p:cNvSpPr>
          <p:nvPr>
            <p:ph type="sldNum" sz="quarter" idx="12"/>
          </p:nvPr>
        </p:nvSpPr>
        <p:spPr/>
        <p:txBody>
          <a:bodyPr/>
          <a:lstStyle/>
          <a:p>
            <a:fld id="{7904A8AC-C669-244C-953E-6C477326AD58}" type="slidenum">
              <a:rPr lang="en-US" smtClean="0"/>
              <a:t>39</a:t>
            </a:fld>
            <a:endParaRPr lang="en-US"/>
          </a:p>
        </p:txBody>
      </p:sp>
    </p:spTree>
    <p:extLst>
      <p:ext uri="{BB962C8B-B14F-4D97-AF65-F5344CB8AC3E}">
        <p14:creationId xmlns:p14="http://schemas.microsoft.com/office/powerpoint/2010/main" val="2025362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904A8AC-C669-244C-953E-6C477326AD58}" type="slidenum">
              <a:rPr lang="en-US" smtClean="0"/>
              <a:t>4</a:t>
            </a:fld>
            <a:endParaRPr lang="en-US"/>
          </a:p>
        </p:txBody>
      </p:sp>
      <p:sp>
        <p:nvSpPr>
          <p:cNvPr id="5" name="Slide Number Placeholder 3"/>
          <p:cNvSpPr txBox="1">
            <a:spLocks/>
          </p:cNvSpPr>
          <p:nvPr/>
        </p:nvSpPr>
        <p:spPr>
          <a:xfrm>
            <a:off x="8737600" y="6356352"/>
            <a:ext cx="28448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b="1"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04A8AC-C669-244C-953E-6C477326AD58}" type="slidenum">
              <a:rPr lang="en-US" smtClean="0"/>
              <a:pPr/>
              <a:t>4</a:t>
            </a:fld>
            <a:endParaRPr lang="en-US"/>
          </a:p>
        </p:txBody>
      </p:sp>
      <p:pic>
        <p:nvPicPr>
          <p:cNvPr id="6" name="Picture 5"/>
          <p:cNvPicPr>
            <a:picLocks noChangeAspect="1"/>
          </p:cNvPicPr>
          <p:nvPr/>
        </p:nvPicPr>
        <p:blipFill>
          <a:blip r:embed="rId4"/>
          <a:stretch>
            <a:fillRect/>
          </a:stretch>
        </p:blipFill>
        <p:spPr>
          <a:xfrm>
            <a:off x="1882588" y="2807167"/>
            <a:ext cx="663389" cy="663389"/>
          </a:xfrm>
          <a:prstGeom prst="rect">
            <a:avLst/>
          </a:prstGeom>
        </p:spPr>
      </p:pic>
      <p:pic>
        <p:nvPicPr>
          <p:cNvPr id="8" name="Picture 7"/>
          <p:cNvPicPr>
            <a:picLocks noChangeAspect="1"/>
          </p:cNvPicPr>
          <p:nvPr/>
        </p:nvPicPr>
        <p:blipFill>
          <a:blip r:embed="rId4"/>
          <a:stretch>
            <a:fillRect/>
          </a:stretch>
        </p:blipFill>
        <p:spPr>
          <a:xfrm>
            <a:off x="1443319" y="3396596"/>
            <a:ext cx="663389" cy="663389"/>
          </a:xfrm>
          <a:prstGeom prst="rect">
            <a:avLst/>
          </a:prstGeom>
        </p:spPr>
      </p:pic>
      <p:pic>
        <p:nvPicPr>
          <p:cNvPr id="10" name="Picture 9"/>
          <p:cNvPicPr>
            <a:picLocks noChangeAspect="1"/>
          </p:cNvPicPr>
          <p:nvPr/>
        </p:nvPicPr>
        <p:blipFill>
          <a:blip r:embed="rId4"/>
          <a:stretch>
            <a:fillRect/>
          </a:stretch>
        </p:blipFill>
        <p:spPr>
          <a:xfrm>
            <a:off x="1219201" y="4140667"/>
            <a:ext cx="663389" cy="663389"/>
          </a:xfrm>
          <a:prstGeom prst="rect">
            <a:avLst/>
          </a:prstGeom>
        </p:spPr>
      </p:pic>
      <p:pic>
        <p:nvPicPr>
          <p:cNvPr id="11" name="Picture 10"/>
          <p:cNvPicPr>
            <a:picLocks noChangeAspect="1"/>
          </p:cNvPicPr>
          <p:nvPr/>
        </p:nvPicPr>
        <p:blipFill>
          <a:blip r:embed="rId4"/>
          <a:stretch>
            <a:fillRect/>
          </a:stretch>
        </p:blipFill>
        <p:spPr>
          <a:xfrm>
            <a:off x="1627095" y="4711139"/>
            <a:ext cx="663389" cy="663389"/>
          </a:xfrm>
          <a:prstGeom prst="rect">
            <a:avLst/>
          </a:prstGeom>
        </p:spPr>
      </p:pic>
      <p:pic>
        <p:nvPicPr>
          <p:cNvPr id="12" name="Picture 11"/>
          <p:cNvPicPr>
            <a:picLocks noChangeAspect="1"/>
          </p:cNvPicPr>
          <p:nvPr/>
        </p:nvPicPr>
        <p:blipFill>
          <a:blip r:embed="rId4"/>
          <a:stretch>
            <a:fillRect/>
          </a:stretch>
        </p:blipFill>
        <p:spPr>
          <a:xfrm>
            <a:off x="2191872" y="3465044"/>
            <a:ext cx="663389" cy="663389"/>
          </a:xfrm>
          <a:prstGeom prst="rect">
            <a:avLst/>
          </a:prstGeom>
        </p:spPr>
      </p:pic>
      <p:pic>
        <p:nvPicPr>
          <p:cNvPr id="13" name="Picture 12"/>
          <p:cNvPicPr>
            <a:picLocks noChangeAspect="1"/>
          </p:cNvPicPr>
          <p:nvPr/>
        </p:nvPicPr>
        <p:blipFill>
          <a:blip r:embed="rId4"/>
          <a:stretch>
            <a:fillRect/>
          </a:stretch>
        </p:blipFill>
        <p:spPr>
          <a:xfrm>
            <a:off x="2057402" y="4264490"/>
            <a:ext cx="663389" cy="663389"/>
          </a:xfrm>
          <a:prstGeom prst="rect">
            <a:avLst/>
          </a:prstGeom>
        </p:spPr>
      </p:pic>
      <p:pic>
        <p:nvPicPr>
          <p:cNvPr id="14" name="Picture 13"/>
          <p:cNvPicPr>
            <a:picLocks noChangeAspect="1"/>
          </p:cNvPicPr>
          <p:nvPr/>
        </p:nvPicPr>
        <p:blipFill>
          <a:blip r:embed="rId4"/>
          <a:stretch>
            <a:fillRect/>
          </a:stretch>
        </p:blipFill>
        <p:spPr>
          <a:xfrm>
            <a:off x="2106708" y="5166656"/>
            <a:ext cx="663389" cy="663389"/>
          </a:xfrm>
          <a:prstGeom prst="rect">
            <a:avLst/>
          </a:prstGeom>
        </p:spPr>
      </p:pic>
      <p:pic>
        <p:nvPicPr>
          <p:cNvPr id="15" name="Picture 14"/>
          <p:cNvPicPr>
            <a:picLocks noChangeAspect="1"/>
          </p:cNvPicPr>
          <p:nvPr/>
        </p:nvPicPr>
        <p:blipFill>
          <a:blip r:embed="rId5"/>
          <a:stretch>
            <a:fillRect/>
          </a:stretch>
        </p:blipFill>
        <p:spPr>
          <a:xfrm>
            <a:off x="10052425" y="1709129"/>
            <a:ext cx="648262" cy="648262"/>
          </a:xfrm>
          <a:prstGeom prst="rect">
            <a:avLst/>
          </a:prstGeom>
        </p:spPr>
      </p:pic>
      <p:pic>
        <p:nvPicPr>
          <p:cNvPr id="16" name="Picture 15"/>
          <p:cNvPicPr>
            <a:picLocks noChangeAspect="1"/>
          </p:cNvPicPr>
          <p:nvPr/>
        </p:nvPicPr>
        <p:blipFill>
          <a:blip r:embed="rId5"/>
          <a:stretch>
            <a:fillRect/>
          </a:stretch>
        </p:blipFill>
        <p:spPr>
          <a:xfrm>
            <a:off x="10052425" y="2533814"/>
            <a:ext cx="648262" cy="648262"/>
          </a:xfrm>
          <a:prstGeom prst="rect">
            <a:avLst/>
          </a:prstGeom>
        </p:spPr>
      </p:pic>
      <p:pic>
        <p:nvPicPr>
          <p:cNvPr id="17" name="Picture 16"/>
          <p:cNvPicPr>
            <a:picLocks noChangeAspect="1"/>
          </p:cNvPicPr>
          <p:nvPr/>
        </p:nvPicPr>
        <p:blipFill>
          <a:blip r:embed="rId5"/>
          <a:stretch>
            <a:fillRect/>
          </a:stretch>
        </p:blipFill>
        <p:spPr>
          <a:xfrm>
            <a:off x="10052425" y="4596184"/>
            <a:ext cx="648262" cy="648262"/>
          </a:xfrm>
          <a:prstGeom prst="rect">
            <a:avLst/>
          </a:prstGeom>
        </p:spPr>
      </p:pic>
      <p:pic>
        <p:nvPicPr>
          <p:cNvPr id="18" name="Picture 17"/>
          <p:cNvPicPr>
            <a:picLocks noChangeAspect="1"/>
          </p:cNvPicPr>
          <p:nvPr/>
        </p:nvPicPr>
        <p:blipFill>
          <a:blip r:embed="rId5"/>
          <a:stretch>
            <a:fillRect/>
          </a:stretch>
        </p:blipFill>
        <p:spPr>
          <a:xfrm>
            <a:off x="10052425" y="5362716"/>
            <a:ext cx="648262" cy="648262"/>
          </a:xfrm>
          <a:prstGeom prst="rect">
            <a:avLst/>
          </a:prstGeom>
        </p:spPr>
      </p:pic>
      <p:cxnSp>
        <p:nvCxnSpPr>
          <p:cNvPr id="23" name="Straight Connector 22"/>
          <p:cNvCxnSpPr/>
          <p:nvPr/>
        </p:nvCxnSpPr>
        <p:spPr>
          <a:xfrm>
            <a:off x="10376556" y="3459209"/>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096000" y="1830128"/>
            <a:ext cx="3348279" cy="4119495"/>
            <a:chOff x="6096000" y="1830128"/>
            <a:chExt cx="3348279" cy="4119495"/>
          </a:xfrm>
        </p:grpSpPr>
        <p:pic>
          <p:nvPicPr>
            <p:cNvPr id="25"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4042" y="1830128"/>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4042" y="2654813"/>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7181" y="1830128"/>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128" y="2663890"/>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199" y="4709597"/>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199" y="5534282"/>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338" y="4709597"/>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285" y="5543359"/>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343945"/>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138861"/>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171741"/>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936889"/>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Connector 36"/>
            <p:cNvCxnSpPr>
              <a:stCxn id="30" idx="3"/>
              <a:endCxn id="28" idx="1"/>
            </p:cNvCxnSpPr>
            <p:nvPr/>
          </p:nvCxnSpPr>
          <p:spPr>
            <a:xfrm>
              <a:off x="8188261" y="2033260"/>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1" idx="3"/>
              <a:endCxn id="29" idx="1"/>
            </p:cNvCxnSpPr>
            <p:nvPr/>
          </p:nvCxnSpPr>
          <p:spPr>
            <a:xfrm flipV="1">
              <a:off x="8150208" y="2857945"/>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6" idx="3"/>
              <a:endCxn id="30" idx="1"/>
            </p:cNvCxnSpPr>
            <p:nvPr/>
          </p:nvCxnSpPr>
          <p:spPr>
            <a:xfrm flipV="1">
              <a:off x="6747080" y="2033260"/>
              <a:ext cx="790101" cy="513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6" idx="3"/>
              <a:endCxn id="34" idx="1"/>
            </p:cNvCxnSpPr>
            <p:nvPr/>
          </p:nvCxnSpPr>
          <p:spPr>
            <a:xfrm>
              <a:off x="6747080" y="2547077"/>
              <a:ext cx="949258" cy="2365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1"/>
              <a:endCxn id="38" idx="3"/>
            </p:cNvCxnSpPr>
            <p:nvPr/>
          </p:nvCxnSpPr>
          <p:spPr>
            <a:xfrm flipH="1">
              <a:off x="6747080" y="2867022"/>
              <a:ext cx="752048" cy="150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7" idx="3"/>
              <a:endCxn id="34" idx="1"/>
            </p:cNvCxnSpPr>
            <p:nvPr/>
          </p:nvCxnSpPr>
          <p:spPr>
            <a:xfrm>
              <a:off x="6747080" y="3341993"/>
              <a:ext cx="949258" cy="1570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1"/>
              <a:endCxn id="37" idx="3"/>
            </p:cNvCxnSpPr>
            <p:nvPr/>
          </p:nvCxnSpPr>
          <p:spPr>
            <a:xfrm flipH="1">
              <a:off x="6747080" y="2033260"/>
              <a:ext cx="790101" cy="1308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1" idx="1"/>
              <a:endCxn id="39" idx="3"/>
            </p:cNvCxnSpPr>
            <p:nvPr/>
          </p:nvCxnSpPr>
          <p:spPr>
            <a:xfrm flipH="1">
              <a:off x="6747080" y="2867022"/>
              <a:ext cx="752048" cy="2272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3"/>
              <a:endCxn id="35" idx="1"/>
            </p:cNvCxnSpPr>
            <p:nvPr/>
          </p:nvCxnSpPr>
          <p:spPr>
            <a:xfrm>
              <a:off x="6747080" y="4374873"/>
              <a:ext cx="911205" cy="1371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9" idx="3"/>
              <a:endCxn id="35" idx="1"/>
            </p:cNvCxnSpPr>
            <p:nvPr/>
          </p:nvCxnSpPr>
          <p:spPr>
            <a:xfrm>
              <a:off x="6747080" y="5140021"/>
              <a:ext cx="911205" cy="606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0" idx="3"/>
              <a:endCxn id="29" idx="1"/>
            </p:cNvCxnSpPr>
            <p:nvPr/>
          </p:nvCxnSpPr>
          <p:spPr>
            <a:xfrm>
              <a:off x="8188261" y="2033260"/>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8" idx="1"/>
              <a:endCxn id="31" idx="3"/>
            </p:cNvCxnSpPr>
            <p:nvPr/>
          </p:nvCxnSpPr>
          <p:spPr>
            <a:xfrm flipH="1">
              <a:off x="8150208" y="2033260"/>
              <a:ext cx="483834" cy="833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2" idx="1"/>
              <a:endCxn id="34" idx="3"/>
            </p:cNvCxnSpPr>
            <p:nvPr/>
          </p:nvCxnSpPr>
          <p:spPr>
            <a:xfrm flipH="1">
              <a:off x="8347418" y="4912729"/>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3" idx="1"/>
              <a:endCxn id="35" idx="3"/>
            </p:cNvCxnSpPr>
            <p:nvPr/>
          </p:nvCxnSpPr>
          <p:spPr>
            <a:xfrm flipH="1">
              <a:off x="8309365" y="5737414"/>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4" idx="3"/>
              <a:endCxn id="33" idx="1"/>
            </p:cNvCxnSpPr>
            <p:nvPr/>
          </p:nvCxnSpPr>
          <p:spPr>
            <a:xfrm>
              <a:off x="8347418" y="4912729"/>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2" idx="1"/>
              <a:endCxn id="35" idx="3"/>
            </p:cNvCxnSpPr>
            <p:nvPr/>
          </p:nvCxnSpPr>
          <p:spPr>
            <a:xfrm flipH="1">
              <a:off x="8309365" y="4912729"/>
              <a:ext cx="483834" cy="83376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3" name="Straight Connector 52"/>
          <p:cNvCxnSpPr/>
          <p:nvPr/>
        </p:nvCxnSpPr>
        <p:spPr>
          <a:xfrm>
            <a:off x="8387668" y="3396596"/>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7"/>
          <a:stretch>
            <a:fillRect/>
          </a:stretch>
        </p:blipFill>
        <p:spPr>
          <a:xfrm>
            <a:off x="3779069" y="3365271"/>
            <a:ext cx="1241552" cy="1002869"/>
          </a:xfrm>
          <a:prstGeom prst="rect">
            <a:avLst/>
          </a:prstGeom>
        </p:spPr>
      </p:pic>
      <p:sp>
        <p:nvSpPr>
          <p:cNvPr id="68" name="Right Arrow 67"/>
          <p:cNvSpPr/>
          <p:nvPr/>
        </p:nvSpPr>
        <p:spPr>
          <a:xfrm>
            <a:off x="4844148" y="3258912"/>
            <a:ext cx="1614821" cy="1406545"/>
          </a:xfrm>
          <a:prstGeom prst="rightArrow">
            <a:avLst>
              <a:gd name="adj1" fmla="val 50000"/>
              <a:gd name="adj2" fmla="val 29104"/>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2400" dirty="0" smtClean="0"/>
              <a:t>Tracerout</a:t>
            </a:r>
            <a:r>
              <a:rPr lang="en-US" altLang="zh-CN" sz="2400" dirty="0" smtClean="0"/>
              <a:t>e</a:t>
            </a:r>
            <a:endParaRPr lang="en-US" sz="2400" dirty="0" smtClean="0"/>
          </a:p>
          <a:p>
            <a:pPr algn="ctr"/>
            <a:endParaRPr lang="en-US" sz="2400" dirty="0" smtClean="0"/>
          </a:p>
        </p:txBody>
      </p:sp>
      <p:sp>
        <p:nvSpPr>
          <p:cNvPr id="70" name="Cloud Callout 69"/>
          <p:cNvSpPr/>
          <p:nvPr/>
        </p:nvSpPr>
        <p:spPr>
          <a:xfrm>
            <a:off x="4017669" y="2007396"/>
            <a:ext cx="1621979" cy="832289"/>
          </a:xfrm>
          <a:prstGeom prst="cloudCallout">
            <a:avLst>
              <a:gd name="adj1" fmla="val -29876"/>
              <a:gd name="adj2" fmla="val 10289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smtClean="0"/>
              <a:t>Where?</a:t>
            </a:r>
            <a:endParaRPr lang="en-US" sz="2400" dirty="0"/>
          </a:p>
        </p:txBody>
      </p:sp>
      <p:sp>
        <p:nvSpPr>
          <p:cNvPr id="71" name="TextBox 70"/>
          <p:cNvSpPr txBox="1"/>
          <p:nvPr/>
        </p:nvSpPr>
        <p:spPr>
          <a:xfrm>
            <a:off x="4897113" y="3896515"/>
            <a:ext cx="1361270" cy="461665"/>
          </a:xfrm>
          <a:prstGeom prst="rect">
            <a:avLst/>
          </a:prstGeom>
          <a:noFill/>
        </p:spPr>
        <p:txBody>
          <a:bodyPr wrap="none" rtlCol="0">
            <a:spAutoFit/>
          </a:bodyPr>
          <a:lstStyle/>
          <a:p>
            <a:r>
              <a:rPr lang="en-US" altLang="zh-CN" sz="2400" dirty="0" smtClean="0"/>
              <a:t>x</a:t>
            </a:r>
            <a:r>
              <a:rPr lang="zh-CN" altLang="en-US" sz="2400" dirty="0" smtClean="0"/>
              <a:t> </a:t>
            </a:r>
            <a:r>
              <a:rPr lang="en-US" altLang="zh-CN" sz="2400" dirty="0" smtClean="0"/>
              <a:t>10,000s</a:t>
            </a:r>
            <a:endParaRPr lang="en-US" sz="2400" dirty="0"/>
          </a:p>
        </p:txBody>
      </p:sp>
      <p:sp>
        <p:nvSpPr>
          <p:cNvPr id="80" name="TextBox 79"/>
          <p:cNvSpPr txBox="1"/>
          <p:nvPr/>
        </p:nvSpPr>
        <p:spPr>
          <a:xfrm>
            <a:off x="690948" y="466670"/>
            <a:ext cx="3001847" cy="584775"/>
          </a:xfrm>
          <a:prstGeom prst="rect">
            <a:avLst/>
          </a:prstGeom>
          <a:noFill/>
        </p:spPr>
        <p:txBody>
          <a:bodyPr wrap="none" rtlCol="0">
            <a:spAutoFit/>
          </a:bodyPr>
          <a:lstStyle/>
          <a:p>
            <a:pPr marL="457200" indent="-457200">
              <a:buFont typeface="Arial" charset="0"/>
              <a:buChar char="•"/>
            </a:pPr>
            <a:r>
              <a:rPr lang="en-US" sz="3200" dirty="0" smtClean="0">
                <a:solidFill>
                  <a:srgbClr val="FF0000"/>
                </a:solidFill>
              </a:rPr>
              <a:t>Hard to locate</a:t>
            </a:r>
          </a:p>
        </p:txBody>
      </p:sp>
      <p:sp>
        <p:nvSpPr>
          <p:cNvPr id="81" name="Rectangle 80"/>
          <p:cNvSpPr/>
          <p:nvPr/>
        </p:nvSpPr>
        <p:spPr>
          <a:xfrm>
            <a:off x="4758165" y="466670"/>
            <a:ext cx="2675669" cy="584775"/>
          </a:xfrm>
          <a:prstGeom prst="rect">
            <a:avLst/>
          </a:prstGeom>
        </p:spPr>
        <p:txBody>
          <a:bodyPr wrap="none">
            <a:spAutoFit/>
          </a:bodyPr>
          <a:lstStyle/>
          <a:p>
            <a:pPr marL="457200" indent="-457200">
              <a:buFont typeface="Arial" charset="0"/>
              <a:buChar char="•"/>
            </a:pPr>
            <a:r>
              <a:rPr lang="en-US" sz="3200" dirty="0">
                <a:solidFill>
                  <a:srgbClr val="FF0000"/>
                </a:solidFill>
              </a:rPr>
              <a:t>Not generic </a:t>
            </a:r>
          </a:p>
        </p:txBody>
      </p:sp>
      <p:sp>
        <p:nvSpPr>
          <p:cNvPr id="82" name="TextBox 81"/>
          <p:cNvSpPr txBox="1"/>
          <p:nvPr/>
        </p:nvSpPr>
        <p:spPr>
          <a:xfrm>
            <a:off x="609600" y="-14295"/>
            <a:ext cx="1862882" cy="584775"/>
          </a:xfrm>
          <a:prstGeom prst="rect">
            <a:avLst/>
          </a:prstGeom>
          <a:noFill/>
        </p:spPr>
        <p:txBody>
          <a:bodyPr wrap="none" rtlCol="0">
            <a:spAutoFit/>
          </a:bodyPr>
          <a:lstStyle/>
          <a:p>
            <a:r>
              <a:rPr lang="en-US" sz="3200" dirty="0" smtClean="0">
                <a:solidFill>
                  <a:srgbClr val="FF0000"/>
                </a:solidFill>
              </a:rPr>
              <a:t>Problems:</a:t>
            </a:r>
            <a:endParaRPr lang="en-US" sz="3200" dirty="0">
              <a:solidFill>
                <a:srgbClr val="FF0000"/>
              </a:solidFill>
            </a:endParaRPr>
          </a:p>
        </p:txBody>
      </p:sp>
    </p:spTree>
    <p:custDataLst>
      <p:tags r:id="rId1"/>
    </p:custDataLst>
    <p:extLst>
      <p:ext uri="{BB962C8B-B14F-4D97-AF65-F5344CB8AC3E}">
        <p14:creationId xmlns:p14="http://schemas.microsoft.com/office/powerpoint/2010/main" val="553453971"/>
      </p:ext>
    </p:extLst>
  </p:cSld>
  <p:clrMapOvr>
    <a:masterClrMapping/>
  </p:clrMapOvr>
  <mc:AlternateContent xmlns:mc="http://schemas.openxmlformats.org/markup-compatibility/2006">
    <mc:Choice xmlns:p14="http://schemas.microsoft.com/office/powerpoint/2010/main" Requires="p14">
      <p:transition spd="med" p14:dur="700" advTm="26874">
        <p:fade/>
      </p:transition>
    </mc:Choice>
    <mc:Fallback>
      <p:transition spd="med" advTm="2687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
                                            <p:bg/>
                                          </p:spTgt>
                                        </p:tgtEl>
                                        <p:attrNameLst>
                                          <p:attrName>style.visibility</p:attrName>
                                        </p:attrNameLst>
                                      </p:cBhvr>
                                      <p:to>
                                        <p:strVal val="visible"/>
                                      </p:to>
                                    </p:set>
                                    <p:animEffect transition="in" filter="wipe(left)">
                                      <p:cBhvr>
                                        <p:cTn id="7" dur="500"/>
                                        <p:tgtEl>
                                          <p:spTgt spid="68">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8">
                                            <p:txEl>
                                              <p:pRg st="0" end="0"/>
                                            </p:txEl>
                                          </p:spTgt>
                                        </p:tgtEl>
                                        <p:attrNameLst>
                                          <p:attrName>style.visibility</p:attrName>
                                        </p:attrNameLst>
                                      </p:cBhvr>
                                      <p:to>
                                        <p:strVal val="visible"/>
                                      </p:to>
                                    </p:set>
                                    <p:animEffect transition="in" filter="wipe(left)">
                                      <p:cBhvr>
                                        <p:cTn id="10" dur="500"/>
                                        <p:tgtEl>
                                          <p:spTgt spid="6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allAtOnce" animBg="1"/>
      <p:bldP spid="7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inference accuracy across all types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904A8AC-C669-244C-953E-6C477326AD58}" type="slidenum">
              <a:rPr lang="en-US" smtClean="0"/>
              <a:t>40</a:t>
            </a:fld>
            <a:endParaRPr lang="en-US"/>
          </a:p>
        </p:txBody>
      </p:sp>
      <p:pic>
        <p:nvPicPr>
          <p:cNvPr id="5" name="Picture 4"/>
          <p:cNvPicPr>
            <a:picLocks noChangeAspect="1"/>
          </p:cNvPicPr>
          <p:nvPr/>
        </p:nvPicPr>
        <p:blipFill>
          <a:blip r:embed="rId3"/>
          <a:stretch>
            <a:fillRect/>
          </a:stretch>
        </p:blipFill>
        <p:spPr>
          <a:xfrm>
            <a:off x="1998136" y="1600202"/>
            <a:ext cx="7543272" cy="4525963"/>
          </a:xfrm>
          <a:prstGeom prst="rect">
            <a:avLst/>
          </a:prstGeom>
        </p:spPr>
      </p:pic>
    </p:spTree>
    <p:extLst>
      <p:ext uri="{BB962C8B-B14F-4D97-AF65-F5344CB8AC3E}">
        <p14:creationId xmlns:p14="http://schemas.microsoft.com/office/powerpoint/2010/main" val="100097923"/>
      </p:ext>
    </p:extLst>
  </p:cSld>
  <p:clrMapOvr>
    <a:masterClrMapping/>
  </p:clrMapOvr>
  <mc:AlternateContent xmlns:mc="http://schemas.openxmlformats.org/markup-compatibility/2006">
    <mc:Choice xmlns:p14="http://schemas.microsoft.com/office/powerpoint/2010/main" Requires="p14">
      <p:transition spd="slow" p14:dur="2000" advTm="26237"/>
    </mc:Choice>
    <mc:Fallback>
      <p:transition spd="slow" advTm="26237"/>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altLang="zh-CN" dirty="0" smtClean="0"/>
              <a:t>Loss</a:t>
            </a:r>
            <a:r>
              <a:rPr lang="zh-CN" altLang="en-US" dirty="0" smtClean="0"/>
              <a:t> </a:t>
            </a:r>
            <a:r>
              <a:rPr lang="en-US" altLang="zh-CN" dirty="0" smtClean="0"/>
              <a:t>diagnosis</a:t>
            </a:r>
            <a:r>
              <a:rPr lang="zh-CN" altLang="en-US" dirty="0" smtClean="0"/>
              <a:t> </a:t>
            </a:r>
            <a:r>
              <a:rPr lang="en-US" altLang="zh-CN" dirty="0" smtClean="0"/>
              <a:t>is</a:t>
            </a:r>
            <a:r>
              <a:rPr lang="zh-CN" altLang="en-US" dirty="0" smtClean="0"/>
              <a:t> </a:t>
            </a:r>
            <a:r>
              <a:rPr lang="en-US" altLang="zh-CN" dirty="0" smtClean="0"/>
              <a:t>very</a:t>
            </a:r>
            <a:r>
              <a:rPr lang="zh-CN" altLang="en-US" dirty="0" smtClean="0"/>
              <a:t> </a:t>
            </a:r>
            <a:r>
              <a:rPr lang="en-US" altLang="zh-CN" dirty="0" smtClean="0"/>
              <a:t>important</a:t>
            </a:r>
            <a:endParaRPr lang="en-US" dirty="0" smtClean="0"/>
          </a:p>
          <a:p>
            <a:pPr lvl="1"/>
            <a:r>
              <a:rPr lang="en-US" dirty="0" smtClean="0"/>
              <a:t>High impact on performance </a:t>
            </a:r>
          </a:p>
          <a:p>
            <a:pPr lvl="1"/>
            <a:r>
              <a:rPr lang="en-US" dirty="0" smtClean="0"/>
              <a:t>Diagnosis takes a lot of human effort</a:t>
            </a:r>
          </a:p>
          <a:p>
            <a:r>
              <a:rPr lang="en-US" dirty="0" err="1" smtClean="0"/>
              <a:t>LossRadar</a:t>
            </a:r>
            <a:r>
              <a:rPr lang="en-US" dirty="0" smtClean="0"/>
              <a:t> can detect losses and diagnose root causes</a:t>
            </a:r>
          </a:p>
          <a:p>
            <a:pPr lvl="1"/>
            <a:r>
              <a:rPr lang="en-US" dirty="0" smtClean="0"/>
              <a:t>Detection: details of individual losses, with locations, within 10ms</a:t>
            </a:r>
          </a:p>
          <a:p>
            <a:pPr lvl="1"/>
            <a:r>
              <a:rPr lang="en-US" dirty="0" smtClean="0"/>
              <a:t>Diagnosis: correctly discover root </a:t>
            </a:r>
            <a:r>
              <a:rPr lang="en-US" dirty="0" smtClean="0"/>
              <a:t>causes</a:t>
            </a:r>
          </a:p>
          <a:p>
            <a:r>
              <a:rPr lang="en-US" dirty="0"/>
              <a:t>P4 code: </a:t>
            </a:r>
            <a:r>
              <a:rPr lang="en-US" dirty="0">
                <a:hlinkClick r:id="rId3"/>
              </a:rPr>
              <a:t>https://</a:t>
            </a:r>
            <a:r>
              <a:rPr lang="en-US" dirty="0" err="1">
                <a:hlinkClick r:id="rId3"/>
              </a:rPr>
              <a:t>github.com</a:t>
            </a:r>
            <a:r>
              <a:rPr lang="en-US" dirty="0">
                <a:hlinkClick r:id="rId3"/>
              </a:rPr>
              <a:t>/liyuliang001/LossRadar-P4</a:t>
            </a:r>
            <a:endParaRPr lang="en-US" dirty="0" smtClean="0"/>
          </a:p>
        </p:txBody>
      </p:sp>
      <p:sp>
        <p:nvSpPr>
          <p:cNvPr id="4" name="Slide Number Placeholder 3"/>
          <p:cNvSpPr>
            <a:spLocks noGrp="1"/>
          </p:cNvSpPr>
          <p:nvPr>
            <p:ph type="sldNum" sz="quarter" idx="12"/>
          </p:nvPr>
        </p:nvSpPr>
        <p:spPr/>
        <p:txBody>
          <a:bodyPr/>
          <a:lstStyle/>
          <a:p>
            <a:fld id="{7904A8AC-C669-244C-953E-6C477326AD58}" type="slidenum">
              <a:rPr lang="en-US" smtClean="0"/>
              <a:t>41</a:t>
            </a:fld>
            <a:endParaRPr lang="en-US"/>
          </a:p>
        </p:txBody>
      </p:sp>
    </p:spTree>
    <p:extLst>
      <p:ext uri="{BB962C8B-B14F-4D97-AF65-F5344CB8AC3E}">
        <p14:creationId xmlns:p14="http://schemas.microsoft.com/office/powerpoint/2010/main" val="1660459783"/>
      </p:ext>
    </p:extLst>
  </p:cSld>
  <p:clrMapOvr>
    <a:masterClrMapping/>
  </p:clrMapOvr>
  <mc:AlternateContent xmlns:mc="http://schemas.openxmlformats.org/markup-compatibility/2006">
    <mc:Choice xmlns:p14="http://schemas.microsoft.com/office/powerpoint/2010/main" Requires="p14">
      <p:transition spd="slow" p14:dur="2000" advTm="35236"/>
    </mc:Choice>
    <mc:Fallback>
      <p:transition spd="slow" advTm="35236"/>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tools fall short</a:t>
            </a:r>
            <a:endParaRPr lang="en-US" dirty="0"/>
          </a:p>
        </p:txBody>
      </p:sp>
      <p:sp>
        <p:nvSpPr>
          <p:cNvPr id="3" name="Content Placeholder 2"/>
          <p:cNvSpPr>
            <a:spLocks noGrp="1"/>
          </p:cNvSpPr>
          <p:nvPr>
            <p:ph idx="1"/>
          </p:nvPr>
        </p:nvSpPr>
        <p:spPr/>
        <p:txBody>
          <a:bodyPr/>
          <a:lstStyle/>
          <a:p>
            <a:r>
              <a:rPr lang="en-US" altLang="zh-CN" dirty="0" smtClean="0"/>
              <a:t>SNMP</a:t>
            </a:r>
            <a:r>
              <a:rPr lang="zh-CN" altLang="en-US" dirty="0" smtClean="0"/>
              <a:t> </a:t>
            </a:r>
            <a:r>
              <a:rPr lang="en-US" dirty="0" smtClean="0"/>
              <a:t>counter</a:t>
            </a:r>
            <a:r>
              <a:rPr lang="en-US" dirty="0"/>
              <a:t>: </a:t>
            </a:r>
            <a:r>
              <a:rPr lang="en-US" dirty="0" smtClean="0"/>
              <a:t>Not </a:t>
            </a:r>
            <a:r>
              <a:rPr lang="en-US" dirty="0"/>
              <a:t>generic to all </a:t>
            </a:r>
            <a:r>
              <a:rPr lang="en-US" dirty="0" smtClean="0"/>
              <a:t>types, </a:t>
            </a:r>
            <a:r>
              <a:rPr lang="en-US" altLang="zh-CN" dirty="0" smtClean="0"/>
              <a:t>slow</a:t>
            </a:r>
            <a:endParaRPr lang="en-US" dirty="0"/>
          </a:p>
          <a:p>
            <a:r>
              <a:rPr lang="en-US" dirty="0" smtClean="0"/>
              <a:t>Flow-level counter</a:t>
            </a:r>
            <a:r>
              <a:rPr lang="zh-CN" altLang="en-US" dirty="0" smtClean="0"/>
              <a:t> </a:t>
            </a:r>
            <a:r>
              <a:rPr lang="en-US" altLang="zh-CN" dirty="0" smtClean="0"/>
              <a:t>[</a:t>
            </a:r>
            <a:r>
              <a:rPr lang="en-US" altLang="zh-CN" dirty="0" err="1" smtClean="0"/>
              <a:t>NetFlow</a:t>
            </a:r>
            <a:r>
              <a:rPr lang="en-US" altLang="zh-CN" dirty="0" smtClean="0"/>
              <a:t>,</a:t>
            </a:r>
            <a:r>
              <a:rPr lang="zh-CN" altLang="en-US" dirty="0" smtClean="0"/>
              <a:t> </a:t>
            </a:r>
            <a:r>
              <a:rPr lang="en-US" altLang="zh-CN" dirty="0" err="1" smtClean="0"/>
              <a:t>FlowRadar</a:t>
            </a:r>
            <a:r>
              <a:rPr lang="en-US" altLang="zh-CN" dirty="0" smtClean="0"/>
              <a:t>]</a:t>
            </a:r>
            <a:r>
              <a:rPr lang="en-US" dirty="0" smtClean="0"/>
              <a:t>: No details of individual packets</a:t>
            </a:r>
          </a:p>
          <a:p>
            <a:r>
              <a:rPr lang="en-US" dirty="0"/>
              <a:t>Host </a:t>
            </a:r>
            <a:r>
              <a:rPr lang="en-US" dirty="0" smtClean="0"/>
              <a:t>monitoring</a:t>
            </a:r>
            <a:r>
              <a:rPr lang="zh-CN" altLang="en-US" dirty="0" smtClean="0"/>
              <a:t> </a:t>
            </a:r>
            <a:r>
              <a:rPr lang="en-US" altLang="zh-CN" dirty="0" smtClean="0"/>
              <a:t>[Trumpet,</a:t>
            </a:r>
            <a:r>
              <a:rPr lang="zh-CN" altLang="en-US" dirty="0" smtClean="0"/>
              <a:t> </a:t>
            </a:r>
            <a:r>
              <a:rPr lang="en-US" altLang="zh-CN" dirty="0" err="1"/>
              <a:t>P</a:t>
            </a:r>
            <a:r>
              <a:rPr lang="en-US" altLang="zh-CN" dirty="0" err="1" smtClean="0"/>
              <a:t>ingmesh</a:t>
            </a:r>
            <a:r>
              <a:rPr lang="en-US" altLang="zh-CN" dirty="0" smtClean="0"/>
              <a:t>]</a:t>
            </a:r>
            <a:r>
              <a:rPr lang="en-US" dirty="0" smtClean="0"/>
              <a:t>: </a:t>
            </a:r>
            <a:r>
              <a:rPr lang="en-US" dirty="0"/>
              <a:t>Don’t know </a:t>
            </a:r>
            <a:r>
              <a:rPr lang="en-US" dirty="0" smtClean="0"/>
              <a:t>location</a:t>
            </a:r>
          </a:p>
          <a:p>
            <a:r>
              <a:rPr lang="en-US" dirty="0" smtClean="0"/>
              <a:t>Mirroring</a:t>
            </a:r>
            <a:r>
              <a:rPr lang="zh-CN" altLang="en-US" dirty="0" smtClean="0"/>
              <a:t> </a:t>
            </a:r>
            <a:r>
              <a:rPr lang="en-US" altLang="zh-CN" dirty="0" smtClean="0"/>
              <a:t>[</a:t>
            </a:r>
            <a:r>
              <a:rPr lang="en-US" altLang="zh-CN" dirty="0" err="1" smtClean="0"/>
              <a:t>NetSight</a:t>
            </a:r>
            <a:r>
              <a:rPr lang="en-US" altLang="zh-CN" dirty="0" smtClean="0"/>
              <a:t>,</a:t>
            </a:r>
            <a:r>
              <a:rPr lang="zh-CN" altLang="en-US" dirty="0" smtClean="0"/>
              <a:t> </a:t>
            </a:r>
            <a:r>
              <a:rPr lang="en-US" altLang="zh-CN" dirty="0" err="1" smtClean="0"/>
              <a:t>Everflow</a:t>
            </a:r>
            <a:r>
              <a:rPr lang="en-US" altLang="zh-CN" dirty="0" smtClean="0"/>
              <a:t>]</a:t>
            </a:r>
            <a:r>
              <a:rPr lang="en-US" dirty="0" smtClean="0"/>
              <a:t>: </a:t>
            </a:r>
            <a:r>
              <a:rPr lang="en-US" altLang="zh-CN" dirty="0" smtClean="0"/>
              <a:t>T</a:t>
            </a:r>
            <a:r>
              <a:rPr lang="en-US" dirty="0" smtClean="0"/>
              <a:t>oo much overhead</a:t>
            </a:r>
          </a:p>
        </p:txBody>
      </p:sp>
      <p:sp>
        <p:nvSpPr>
          <p:cNvPr id="4" name="Slide Number Placeholder 3"/>
          <p:cNvSpPr>
            <a:spLocks noGrp="1"/>
          </p:cNvSpPr>
          <p:nvPr>
            <p:ph type="sldNum" sz="quarter" idx="12"/>
          </p:nvPr>
        </p:nvSpPr>
        <p:spPr/>
        <p:txBody>
          <a:bodyPr/>
          <a:lstStyle/>
          <a:p>
            <a:fld id="{7904A8AC-C669-244C-953E-6C477326AD58}" type="slidenum">
              <a:rPr lang="en-US" smtClean="0"/>
              <a:t>42</a:t>
            </a:fld>
            <a:endParaRPr lang="en-US"/>
          </a:p>
        </p:txBody>
      </p:sp>
    </p:spTree>
    <p:extLst>
      <p:ext uri="{BB962C8B-B14F-4D97-AF65-F5344CB8AC3E}">
        <p14:creationId xmlns:p14="http://schemas.microsoft.com/office/powerpoint/2010/main" val="251942520"/>
      </p:ext>
    </p:extLst>
  </p:cSld>
  <p:clrMapOvr>
    <a:masterClrMapping/>
  </p:clrMapOvr>
  <mc:AlternateContent xmlns:mc="http://schemas.openxmlformats.org/markup-compatibility/2006">
    <mc:Choice xmlns:p14="http://schemas.microsoft.com/office/powerpoint/2010/main" Requires="p14">
      <p:transition spd="slow" p14:dur="2000" advTm="30168"/>
    </mc:Choice>
    <mc:Fallback>
      <p:transition spd="slow" advTm="3016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5</a:t>
            </a:fld>
            <a:endParaRPr lang="en-US"/>
          </a:p>
        </p:txBody>
      </p:sp>
      <p:sp>
        <p:nvSpPr>
          <p:cNvPr id="5" name="Slide Number Placeholder 3"/>
          <p:cNvSpPr txBox="1">
            <a:spLocks/>
          </p:cNvSpPr>
          <p:nvPr/>
        </p:nvSpPr>
        <p:spPr>
          <a:xfrm>
            <a:off x="8737600" y="6356352"/>
            <a:ext cx="28448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b="1"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04A8AC-C669-244C-953E-6C477326AD58}" type="slidenum">
              <a:rPr lang="en-US" smtClean="0"/>
              <a:pPr/>
              <a:t>5</a:t>
            </a:fld>
            <a:endParaRPr lang="en-US"/>
          </a:p>
        </p:txBody>
      </p:sp>
      <p:pic>
        <p:nvPicPr>
          <p:cNvPr id="6" name="Picture 5"/>
          <p:cNvPicPr>
            <a:picLocks noChangeAspect="1"/>
          </p:cNvPicPr>
          <p:nvPr/>
        </p:nvPicPr>
        <p:blipFill>
          <a:blip r:embed="rId3"/>
          <a:stretch>
            <a:fillRect/>
          </a:stretch>
        </p:blipFill>
        <p:spPr>
          <a:xfrm>
            <a:off x="1882588" y="2807167"/>
            <a:ext cx="663389" cy="663389"/>
          </a:xfrm>
          <a:prstGeom prst="rect">
            <a:avLst/>
          </a:prstGeom>
        </p:spPr>
      </p:pic>
      <p:pic>
        <p:nvPicPr>
          <p:cNvPr id="8" name="Picture 7"/>
          <p:cNvPicPr>
            <a:picLocks noChangeAspect="1"/>
          </p:cNvPicPr>
          <p:nvPr/>
        </p:nvPicPr>
        <p:blipFill>
          <a:blip r:embed="rId3"/>
          <a:stretch>
            <a:fillRect/>
          </a:stretch>
        </p:blipFill>
        <p:spPr>
          <a:xfrm>
            <a:off x="1443319" y="3396596"/>
            <a:ext cx="663389" cy="663389"/>
          </a:xfrm>
          <a:prstGeom prst="rect">
            <a:avLst/>
          </a:prstGeom>
        </p:spPr>
      </p:pic>
      <p:pic>
        <p:nvPicPr>
          <p:cNvPr id="10" name="Picture 9"/>
          <p:cNvPicPr>
            <a:picLocks noChangeAspect="1"/>
          </p:cNvPicPr>
          <p:nvPr/>
        </p:nvPicPr>
        <p:blipFill>
          <a:blip r:embed="rId3"/>
          <a:stretch>
            <a:fillRect/>
          </a:stretch>
        </p:blipFill>
        <p:spPr>
          <a:xfrm>
            <a:off x="1219201" y="4140667"/>
            <a:ext cx="663389" cy="663389"/>
          </a:xfrm>
          <a:prstGeom prst="rect">
            <a:avLst/>
          </a:prstGeom>
        </p:spPr>
      </p:pic>
      <p:pic>
        <p:nvPicPr>
          <p:cNvPr id="11" name="Picture 10"/>
          <p:cNvPicPr>
            <a:picLocks noChangeAspect="1"/>
          </p:cNvPicPr>
          <p:nvPr/>
        </p:nvPicPr>
        <p:blipFill>
          <a:blip r:embed="rId3"/>
          <a:stretch>
            <a:fillRect/>
          </a:stretch>
        </p:blipFill>
        <p:spPr>
          <a:xfrm>
            <a:off x="1627095" y="4711139"/>
            <a:ext cx="663389" cy="663389"/>
          </a:xfrm>
          <a:prstGeom prst="rect">
            <a:avLst/>
          </a:prstGeom>
        </p:spPr>
      </p:pic>
      <p:pic>
        <p:nvPicPr>
          <p:cNvPr id="12" name="Picture 11"/>
          <p:cNvPicPr>
            <a:picLocks noChangeAspect="1"/>
          </p:cNvPicPr>
          <p:nvPr/>
        </p:nvPicPr>
        <p:blipFill>
          <a:blip r:embed="rId3"/>
          <a:stretch>
            <a:fillRect/>
          </a:stretch>
        </p:blipFill>
        <p:spPr>
          <a:xfrm>
            <a:off x="2191872" y="3465044"/>
            <a:ext cx="663389" cy="663389"/>
          </a:xfrm>
          <a:prstGeom prst="rect">
            <a:avLst/>
          </a:prstGeom>
        </p:spPr>
      </p:pic>
      <p:pic>
        <p:nvPicPr>
          <p:cNvPr id="13" name="Picture 12"/>
          <p:cNvPicPr>
            <a:picLocks noChangeAspect="1"/>
          </p:cNvPicPr>
          <p:nvPr/>
        </p:nvPicPr>
        <p:blipFill>
          <a:blip r:embed="rId3"/>
          <a:stretch>
            <a:fillRect/>
          </a:stretch>
        </p:blipFill>
        <p:spPr>
          <a:xfrm>
            <a:off x="2057402" y="4264490"/>
            <a:ext cx="663389" cy="663389"/>
          </a:xfrm>
          <a:prstGeom prst="rect">
            <a:avLst/>
          </a:prstGeom>
        </p:spPr>
      </p:pic>
      <p:pic>
        <p:nvPicPr>
          <p:cNvPr id="14" name="Picture 13"/>
          <p:cNvPicPr>
            <a:picLocks noChangeAspect="1"/>
          </p:cNvPicPr>
          <p:nvPr/>
        </p:nvPicPr>
        <p:blipFill>
          <a:blip r:embed="rId3"/>
          <a:stretch>
            <a:fillRect/>
          </a:stretch>
        </p:blipFill>
        <p:spPr>
          <a:xfrm>
            <a:off x="2106708" y="5166656"/>
            <a:ext cx="663389" cy="663389"/>
          </a:xfrm>
          <a:prstGeom prst="rect">
            <a:avLst/>
          </a:prstGeom>
        </p:spPr>
      </p:pic>
      <p:pic>
        <p:nvPicPr>
          <p:cNvPr id="15" name="Picture 14"/>
          <p:cNvPicPr>
            <a:picLocks noChangeAspect="1"/>
          </p:cNvPicPr>
          <p:nvPr/>
        </p:nvPicPr>
        <p:blipFill>
          <a:blip r:embed="rId4"/>
          <a:stretch>
            <a:fillRect/>
          </a:stretch>
        </p:blipFill>
        <p:spPr>
          <a:xfrm>
            <a:off x="10052425" y="1709129"/>
            <a:ext cx="648262" cy="648262"/>
          </a:xfrm>
          <a:prstGeom prst="rect">
            <a:avLst/>
          </a:prstGeom>
        </p:spPr>
      </p:pic>
      <p:pic>
        <p:nvPicPr>
          <p:cNvPr id="16" name="Picture 15"/>
          <p:cNvPicPr>
            <a:picLocks noChangeAspect="1"/>
          </p:cNvPicPr>
          <p:nvPr/>
        </p:nvPicPr>
        <p:blipFill>
          <a:blip r:embed="rId4"/>
          <a:stretch>
            <a:fillRect/>
          </a:stretch>
        </p:blipFill>
        <p:spPr>
          <a:xfrm>
            <a:off x="10052425" y="2533814"/>
            <a:ext cx="648262" cy="648262"/>
          </a:xfrm>
          <a:prstGeom prst="rect">
            <a:avLst/>
          </a:prstGeom>
        </p:spPr>
      </p:pic>
      <p:pic>
        <p:nvPicPr>
          <p:cNvPr id="17" name="Picture 16"/>
          <p:cNvPicPr>
            <a:picLocks noChangeAspect="1"/>
          </p:cNvPicPr>
          <p:nvPr/>
        </p:nvPicPr>
        <p:blipFill>
          <a:blip r:embed="rId4"/>
          <a:stretch>
            <a:fillRect/>
          </a:stretch>
        </p:blipFill>
        <p:spPr>
          <a:xfrm>
            <a:off x="10052425" y="4596184"/>
            <a:ext cx="648262" cy="648262"/>
          </a:xfrm>
          <a:prstGeom prst="rect">
            <a:avLst/>
          </a:prstGeom>
        </p:spPr>
      </p:pic>
      <p:pic>
        <p:nvPicPr>
          <p:cNvPr id="18" name="Picture 17"/>
          <p:cNvPicPr>
            <a:picLocks noChangeAspect="1"/>
          </p:cNvPicPr>
          <p:nvPr/>
        </p:nvPicPr>
        <p:blipFill>
          <a:blip r:embed="rId4"/>
          <a:stretch>
            <a:fillRect/>
          </a:stretch>
        </p:blipFill>
        <p:spPr>
          <a:xfrm>
            <a:off x="10052425" y="5362716"/>
            <a:ext cx="648262" cy="648262"/>
          </a:xfrm>
          <a:prstGeom prst="rect">
            <a:avLst/>
          </a:prstGeom>
        </p:spPr>
      </p:pic>
      <p:cxnSp>
        <p:nvCxnSpPr>
          <p:cNvPr id="23" name="Straight Connector 22"/>
          <p:cNvCxnSpPr/>
          <p:nvPr/>
        </p:nvCxnSpPr>
        <p:spPr>
          <a:xfrm>
            <a:off x="10376556" y="3459209"/>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096000" y="1830128"/>
            <a:ext cx="3348279" cy="4119495"/>
            <a:chOff x="6096000" y="1830128"/>
            <a:chExt cx="3348279" cy="4119495"/>
          </a:xfrm>
        </p:grpSpPr>
        <p:pic>
          <p:nvPicPr>
            <p:cNvPr id="25"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4042" y="1830128"/>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4042" y="2654813"/>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181" y="1830128"/>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9128" y="2663890"/>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3199" y="4709597"/>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3199" y="5534282"/>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338" y="4709597"/>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8285" y="5543359"/>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343945"/>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138861"/>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171741"/>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936889"/>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Connector 36"/>
            <p:cNvCxnSpPr>
              <a:stCxn id="30" idx="3"/>
              <a:endCxn id="28" idx="1"/>
            </p:cNvCxnSpPr>
            <p:nvPr/>
          </p:nvCxnSpPr>
          <p:spPr>
            <a:xfrm>
              <a:off x="8188261" y="2033260"/>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1" idx="3"/>
              <a:endCxn id="29" idx="1"/>
            </p:cNvCxnSpPr>
            <p:nvPr/>
          </p:nvCxnSpPr>
          <p:spPr>
            <a:xfrm flipV="1">
              <a:off x="8150208" y="2857945"/>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6" idx="3"/>
              <a:endCxn id="30" idx="1"/>
            </p:cNvCxnSpPr>
            <p:nvPr/>
          </p:nvCxnSpPr>
          <p:spPr>
            <a:xfrm flipV="1">
              <a:off x="6747080" y="2033260"/>
              <a:ext cx="790101" cy="513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6" idx="3"/>
              <a:endCxn id="34" idx="1"/>
            </p:cNvCxnSpPr>
            <p:nvPr/>
          </p:nvCxnSpPr>
          <p:spPr>
            <a:xfrm>
              <a:off x="6747080" y="2547077"/>
              <a:ext cx="949258" cy="2365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1"/>
              <a:endCxn id="38" idx="3"/>
            </p:cNvCxnSpPr>
            <p:nvPr/>
          </p:nvCxnSpPr>
          <p:spPr>
            <a:xfrm flipH="1">
              <a:off x="6747080" y="2867022"/>
              <a:ext cx="752048" cy="150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7" idx="3"/>
              <a:endCxn id="34" idx="1"/>
            </p:cNvCxnSpPr>
            <p:nvPr/>
          </p:nvCxnSpPr>
          <p:spPr>
            <a:xfrm>
              <a:off x="6747080" y="3341993"/>
              <a:ext cx="949258" cy="1570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1"/>
              <a:endCxn id="37" idx="3"/>
            </p:cNvCxnSpPr>
            <p:nvPr/>
          </p:nvCxnSpPr>
          <p:spPr>
            <a:xfrm flipH="1">
              <a:off x="6747080" y="2033260"/>
              <a:ext cx="790101" cy="1308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1" idx="1"/>
              <a:endCxn id="39" idx="3"/>
            </p:cNvCxnSpPr>
            <p:nvPr/>
          </p:nvCxnSpPr>
          <p:spPr>
            <a:xfrm flipH="1">
              <a:off x="6747080" y="2867022"/>
              <a:ext cx="752048" cy="2272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3"/>
              <a:endCxn id="35" idx="1"/>
            </p:cNvCxnSpPr>
            <p:nvPr/>
          </p:nvCxnSpPr>
          <p:spPr>
            <a:xfrm>
              <a:off x="6747080" y="4374873"/>
              <a:ext cx="911205" cy="1371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9" idx="3"/>
              <a:endCxn id="35" idx="1"/>
            </p:cNvCxnSpPr>
            <p:nvPr/>
          </p:nvCxnSpPr>
          <p:spPr>
            <a:xfrm>
              <a:off x="6747080" y="5140021"/>
              <a:ext cx="911205" cy="606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0" idx="3"/>
              <a:endCxn id="29" idx="1"/>
            </p:cNvCxnSpPr>
            <p:nvPr/>
          </p:nvCxnSpPr>
          <p:spPr>
            <a:xfrm>
              <a:off x="8188261" y="2033260"/>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8" idx="1"/>
              <a:endCxn id="31" idx="3"/>
            </p:cNvCxnSpPr>
            <p:nvPr/>
          </p:nvCxnSpPr>
          <p:spPr>
            <a:xfrm flipH="1">
              <a:off x="8150208" y="2033260"/>
              <a:ext cx="483834" cy="833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2" idx="1"/>
              <a:endCxn id="34" idx="3"/>
            </p:cNvCxnSpPr>
            <p:nvPr/>
          </p:nvCxnSpPr>
          <p:spPr>
            <a:xfrm flipH="1">
              <a:off x="8347418" y="4912729"/>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3" idx="1"/>
              <a:endCxn id="35" idx="3"/>
            </p:cNvCxnSpPr>
            <p:nvPr/>
          </p:nvCxnSpPr>
          <p:spPr>
            <a:xfrm flipH="1">
              <a:off x="8309365" y="5737414"/>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4" idx="3"/>
              <a:endCxn id="33" idx="1"/>
            </p:cNvCxnSpPr>
            <p:nvPr/>
          </p:nvCxnSpPr>
          <p:spPr>
            <a:xfrm>
              <a:off x="8347418" y="4912729"/>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2" idx="1"/>
              <a:endCxn id="35" idx="3"/>
            </p:cNvCxnSpPr>
            <p:nvPr/>
          </p:nvCxnSpPr>
          <p:spPr>
            <a:xfrm flipH="1">
              <a:off x="8309365" y="4912729"/>
              <a:ext cx="483834" cy="83376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3" name="Straight Connector 52"/>
          <p:cNvCxnSpPr/>
          <p:nvPr/>
        </p:nvCxnSpPr>
        <p:spPr>
          <a:xfrm>
            <a:off x="8387668" y="3396596"/>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a:stretch>
            <a:fillRect/>
          </a:stretch>
        </p:blipFill>
        <p:spPr>
          <a:xfrm>
            <a:off x="3779069" y="3365271"/>
            <a:ext cx="1241552" cy="1002869"/>
          </a:xfrm>
          <a:prstGeom prst="rect">
            <a:avLst/>
          </a:prstGeom>
        </p:spPr>
      </p:pic>
      <p:sp>
        <p:nvSpPr>
          <p:cNvPr id="70" name="Cloud Callout 69"/>
          <p:cNvSpPr/>
          <p:nvPr/>
        </p:nvSpPr>
        <p:spPr>
          <a:xfrm>
            <a:off x="4017669" y="2007396"/>
            <a:ext cx="1621979" cy="832289"/>
          </a:xfrm>
          <a:prstGeom prst="cloudCallout">
            <a:avLst>
              <a:gd name="adj1" fmla="val -29876"/>
              <a:gd name="adj2" fmla="val 10289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smtClean="0"/>
              <a:t>Where?</a:t>
            </a:r>
            <a:endParaRPr lang="en-US" sz="2400" dirty="0"/>
          </a:p>
        </p:txBody>
      </p:sp>
      <p:sp>
        <p:nvSpPr>
          <p:cNvPr id="20" name="Rectangle 19"/>
          <p:cNvSpPr/>
          <p:nvPr/>
        </p:nvSpPr>
        <p:spPr>
          <a:xfrm>
            <a:off x="5043960" y="2866842"/>
            <a:ext cx="391886" cy="2132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9" name="Rectangle 58"/>
          <p:cNvSpPr/>
          <p:nvPr/>
        </p:nvSpPr>
        <p:spPr>
          <a:xfrm>
            <a:off x="6211008" y="2423540"/>
            <a:ext cx="391886" cy="2132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altLang="zh-CN" dirty="0" smtClean="0">
                <a:solidFill>
                  <a:schemeClr val="tx1"/>
                </a:solidFill>
              </a:rPr>
              <a:t>S1</a:t>
            </a:r>
            <a:endParaRPr lang="en-US" dirty="0">
              <a:solidFill>
                <a:schemeClr val="tx1"/>
              </a:solidFill>
            </a:endParaRPr>
          </a:p>
        </p:txBody>
      </p:sp>
      <p:sp>
        <p:nvSpPr>
          <p:cNvPr id="60" name="Rectangle 59"/>
          <p:cNvSpPr/>
          <p:nvPr/>
        </p:nvSpPr>
        <p:spPr>
          <a:xfrm>
            <a:off x="7666778" y="1908661"/>
            <a:ext cx="391886" cy="2132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dirty="0" smtClean="0">
                <a:solidFill>
                  <a:schemeClr val="tx1"/>
                </a:solidFill>
              </a:rPr>
              <a:t>S2</a:t>
            </a:r>
            <a:endParaRPr lang="en-US" dirty="0">
              <a:solidFill>
                <a:schemeClr val="tx1"/>
              </a:solidFill>
            </a:endParaRPr>
          </a:p>
        </p:txBody>
      </p:sp>
      <p:sp>
        <p:nvSpPr>
          <p:cNvPr id="61" name="Rectangle 60"/>
          <p:cNvSpPr/>
          <p:nvPr/>
        </p:nvSpPr>
        <p:spPr>
          <a:xfrm>
            <a:off x="8763639" y="1908661"/>
            <a:ext cx="391886" cy="2132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dirty="0" smtClean="0">
                <a:solidFill>
                  <a:schemeClr val="tx1"/>
                </a:solidFill>
              </a:rPr>
              <a:t>S3</a:t>
            </a:r>
            <a:endParaRPr lang="en-US" dirty="0">
              <a:solidFill>
                <a:schemeClr val="tx1"/>
              </a:solidFill>
            </a:endParaRPr>
          </a:p>
        </p:txBody>
      </p:sp>
      <p:sp>
        <p:nvSpPr>
          <p:cNvPr id="62" name="Rectangle 61"/>
          <p:cNvSpPr/>
          <p:nvPr/>
        </p:nvSpPr>
        <p:spPr>
          <a:xfrm>
            <a:off x="4430340" y="3682332"/>
            <a:ext cx="391886" cy="213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zh-CN" dirty="0" smtClean="0">
                <a:solidFill>
                  <a:schemeClr val="tx1"/>
                </a:solidFill>
              </a:rPr>
              <a:t>S4</a:t>
            </a:r>
            <a:endParaRPr lang="en-US" dirty="0">
              <a:solidFill>
                <a:schemeClr val="tx1"/>
              </a:solidFill>
            </a:endParaRPr>
          </a:p>
        </p:txBody>
      </p:sp>
      <p:sp>
        <p:nvSpPr>
          <p:cNvPr id="63" name="Rectangle 62"/>
          <p:cNvSpPr/>
          <p:nvPr/>
        </p:nvSpPr>
        <p:spPr>
          <a:xfrm>
            <a:off x="4942505" y="3669024"/>
            <a:ext cx="391886" cy="213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zh-CN" dirty="0" smtClean="0">
                <a:solidFill>
                  <a:schemeClr val="tx1"/>
                </a:solidFill>
              </a:rPr>
              <a:t>S5</a:t>
            </a:r>
            <a:endParaRPr lang="en-US" dirty="0">
              <a:solidFill>
                <a:schemeClr val="tx1"/>
              </a:solidFill>
            </a:endParaRPr>
          </a:p>
        </p:txBody>
      </p:sp>
      <p:sp>
        <p:nvSpPr>
          <p:cNvPr id="64" name="Rectangle 63"/>
          <p:cNvSpPr/>
          <p:nvPr/>
        </p:nvSpPr>
        <p:spPr>
          <a:xfrm>
            <a:off x="5443705" y="3669024"/>
            <a:ext cx="391886" cy="213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zh-CN" dirty="0" smtClean="0">
                <a:solidFill>
                  <a:schemeClr val="tx1"/>
                </a:solidFill>
              </a:rPr>
              <a:t>S6</a:t>
            </a:r>
            <a:endParaRPr lang="en-US" dirty="0">
              <a:solidFill>
                <a:schemeClr val="tx1"/>
              </a:solidFill>
            </a:endParaRPr>
          </a:p>
        </p:txBody>
      </p:sp>
      <p:sp>
        <p:nvSpPr>
          <p:cNvPr id="65" name="Rectangle 64"/>
          <p:cNvSpPr/>
          <p:nvPr/>
        </p:nvSpPr>
        <p:spPr>
          <a:xfrm>
            <a:off x="4430340" y="3998447"/>
            <a:ext cx="391886" cy="213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mr-IN" dirty="0" smtClean="0">
                <a:solidFill>
                  <a:schemeClr val="tx1"/>
                </a:solidFill>
              </a:rPr>
              <a:t>…</a:t>
            </a:r>
            <a:endParaRPr lang="en-US" dirty="0">
              <a:solidFill>
                <a:schemeClr val="tx1"/>
              </a:solidFill>
            </a:endParaRPr>
          </a:p>
        </p:txBody>
      </p:sp>
      <p:sp>
        <p:nvSpPr>
          <p:cNvPr id="66" name="Rectangle 65"/>
          <p:cNvSpPr/>
          <p:nvPr/>
        </p:nvSpPr>
        <p:spPr>
          <a:xfrm>
            <a:off x="4942505" y="3985139"/>
            <a:ext cx="391886" cy="213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mr-IN" dirty="0" smtClean="0">
                <a:solidFill>
                  <a:schemeClr val="tx1"/>
                </a:solidFill>
              </a:rPr>
              <a:t>…</a:t>
            </a:r>
            <a:endParaRPr lang="en-US" dirty="0">
              <a:solidFill>
                <a:schemeClr val="tx1"/>
              </a:solidFill>
            </a:endParaRPr>
          </a:p>
        </p:txBody>
      </p:sp>
      <p:sp>
        <p:nvSpPr>
          <p:cNvPr id="67" name="Rectangle 66"/>
          <p:cNvSpPr/>
          <p:nvPr/>
        </p:nvSpPr>
        <p:spPr>
          <a:xfrm>
            <a:off x="5443705" y="3985139"/>
            <a:ext cx="391886" cy="213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mr-IN" dirty="0" smtClean="0">
                <a:solidFill>
                  <a:schemeClr val="tx1"/>
                </a:solidFill>
              </a:rPr>
              <a:t>…</a:t>
            </a:r>
            <a:endParaRPr lang="en-US" dirty="0">
              <a:solidFill>
                <a:schemeClr val="tx1"/>
              </a:solidFill>
            </a:endParaRPr>
          </a:p>
        </p:txBody>
      </p:sp>
      <p:cxnSp>
        <p:nvCxnSpPr>
          <p:cNvPr id="72" name="Straight Connector 71"/>
          <p:cNvCxnSpPr/>
          <p:nvPr/>
        </p:nvCxnSpPr>
        <p:spPr>
          <a:xfrm>
            <a:off x="5132839" y="4314563"/>
            <a:ext cx="0" cy="375015"/>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09365" y="462164"/>
            <a:ext cx="3217997" cy="584775"/>
          </a:xfrm>
          <a:prstGeom prst="rect">
            <a:avLst/>
          </a:prstGeom>
          <a:noFill/>
        </p:spPr>
        <p:txBody>
          <a:bodyPr wrap="none" rtlCol="0">
            <a:spAutoFit/>
          </a:bodyPr>
          <a:lstStyle/>
          <a:p>
            <a:pPr marL="457200" indent="-457200">
              <a:buFont typeface="Arial" charset="0"/>
              <a:buChar char="•"/>
            </a:pPr>
            <a:r>
              <a:rPr lang="en-US" sz="3200" dirty="0" smtClean="0">
                <a:solidFill>
                  <a:srgbClr val="FF0000"/>
                </a:solidFill>
              </a:rPr>
              <a:t>Large overhead</a:t>
            </a:r>
          </a:p>
        </p:txBody>
      </p:sp>
      <p:sp>
        <p:nvSpPr>
          <p:cNvPr id="84" name="TextBox 83"/>
          <p:cNvSpPr txBox="1"/>
          <p:nvPr/>
        </p:nvSpPr>
        <p:spPr>
          <a:xfrm>
            <a:off x="690948" y="466670"/>
            <a:ext cx="3001847" cy="584775"/>
          </a:xfrm>
          <a:prstGeom prst="rect">
            <a:avLst/>
          </a:prstGeom>
          <a:noFill/>
        </p:spPr>
        <p:txBody>
          <a:bodyPr wrap="none" rtlCol="0">
            <a:spAutoFit/>
          </a:bodyPr>
          <a:lstStyle/>
          <a:p>
            <a:pPr marL="457200" indent="-457200">
              <a:buFont typeface="Arial" charset="0"/>
              <a:buChar char="•"/>
            </a:pPr>
            <a:r>
              <a:rPr lang="en-US" sz="3200" dirty="0" smtClean="0">
                <a:solidFill>
                  <a:srgbClr val="FF0000"/>
                </a:solidFill>
              </a:rPr>
              <a:t>Hard to locate</a:t>
            </a:r>
          </a:p>
        </p:txBody>
      </p:sp>
      <p:sp>
        <p:nvSpPr>
          <p:cNvPr id="85" name="Rectangle 84"/>
          <p:cNvSpPr/>
          <p:nvPr/>
        </p:nvSpPr>
        <p:spPr>
          <a:xfrm>
            <a:off x="4758165" y="466670"/>
            <a:ext cx="2675669" cy="584775"/>
          </a:xfrm>
          <a:prstGeom prst="rect">
            <a:avLst/>
          </a:prstGeom>
        </p:spPr>
        <p:txBody>
          <a:bodyPr wrap="none">
            <a:spAutoFit/>
          </a:bodyPr>
          <a:lstStyle/>
          <a:p>
            <a:pPr marL="457200" indent="-457200">
              <a:buFont typeface="Arial" charset="0"/>
              <a:buChar char="•"/>
            </a:pPr>
            <a:r>
              <a:rPr lang="en-US" sz="3200" dirty="0">
                <a:solidFill>
                  <a:srgbClr val="FF0000"/>
                </a:solidFill>
              </a:rPr>
              <a:t>Not generic </a:t>
            </a:r>
          </a:p>
        </p:txBody>
      </p:sp>
      <p:sp>
        <p:nvSpPr>
          <p:cNvPr id="86" name="TextBox 85"/>
          <p:cNvSpPr txBox="1"/>
          <p:nvPr/>
        </p:nvSpPr>
        <p:spPr>
          <a:xfrm>
            <a:off x="609600" y="-14295"/>
            <a:ext cx="1862882" cy="584775"/>
          </a:xfrm>
          <a:prstGeom prst="rect">
            <a:avLst/>
          </a:prstGeom>
          <a:noFill/>
        </p:spPr>
        <p:txBody>
          <a:bodyPr wrap="none" rtlCol="0">
            <a:spAutoFit/>
          </a:bodyPr>
          <a:lstStyle/>
          <a:p>
            <a:r>
              <a:rPr lang="en-US" sz="3200" dirty="0" smtClean="0">
                <a:solidFill>
                  <a:srgbClr val="FF0000"/>
                </a:solidFill>
              </a:rPr>
              <a:t>Problems:</a:t>
            </a:r>
            <a:endParaRPr lang="en-US" sz="3200" dirty="0">
              <a:solidFill>
                <a:srgbClr val="FF0000"/>
              </a:solidFill>
            </a:endParaRPr>
          </a:p>
        </p:txBody>
      </p:sp>
    </p:spTree>
    <p:custDataLst>
      <p:tags r:id="rId1"/>
    </p:custDataLst>
    <p:extLst>
      <p:ext uri="{BB962C8B-B14F-4D97-AF65-F5344CB8AC3E}">
        <p14:creationId xmlns:p14="http://schemas.microsoft.com/office/powerpoint/2010/main" val="1482416872"/>
      </p:ext>
    </p:extLst>
  </p:cSld>
  <p:clrMapOvr>
    <a:masterClrMapping/>
  </p:clrMapOvr>
  <mc:AlternateContent xmlns:mc="http://schemas.openxmlformats.org/markup-compatibility/2006">
    <mc:Choice xmlns:p14="http://schemas.microsoft.com/office/powerpoint/2010/main" Requires="p14">
      <p:transition spd="med" p14:dur="700" advTm="17955">
        <p:fade/>
      </p:transition>
    </mc:Choice>
    <mc:Fallback>
      <p:transition spd="med" advTm="179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0" presetClass="path" presetSubtype="0" fill="hold" grpId="2" nodeType="withEffect">
                                  <p:stCondLst>
                                    <p:cond delay="0"/>
                                  </p:stCondLst>
                                  <p:childTnLst>
                                    <p:animMotion origin="layout" path="M 0 0 L 0.09427 -0.06737 " pathEditMode="relative" ptsTypes="AA">
                                      <p:cBhvr>
                                        <p:cTn id="8" dur="500" fill="hold"/>
                                        <p:tgtEl>
                                          <p:spTgt spid="20"/>
                                        </p:tgtEl>
                                        <p:attrNameLst>
                                          <p:attrName>ppt_x</p:attrName>
                                          <p:attrName>ppt_y</p:attrName>
                                        </p:attrNameLst>
                                      </p:cBhvr>
                                    </p:animMotion>
                                  </p:childTnLst>
                                </p:cTn>
                              </p:par>
                            </p:childTnLst>
                          </p:cTn>
                        </p:par>
                        <p:par>
                          <p:cTn id="9" fill="hold">
                            <p:stCondLst>
                              <p:cond delay="500"/>
                            </p:stCondLst>
                            <p:childTnLst>
                              <p:par>
                                <p:cTn id="10" presetID="1" presetClass="entr" presetSubtype="0" fill="hold" grpId="1" nodeType="after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par>
                                <p:cTn id="12" presetID="0" presetClass="path" presetSubtype="0" fill="hold" grpId="0" nodeType="withEffect">
                                  <p:stCondLst>
                                    <p:cond delay="0"/>
                                  </p:stCondLst>
                                  <p:childTnLst>
                                    <p:animMotion origin="layout" path="M 0 0 L -0.15208 0.13958 " pathEditMode="relative" ptsTypes="AA">
                                      <p:cBhvr>
                                        <p:cTn id="13" dur="500" fill="hold"/>
                                        <p:tgtEl>
                                          <p:spTgt spid="59"/>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ID="0" presetClass="path" presetSubtype="0" fill="hold" grpId="0" nodeType="clickEffect">
                                  <p:stCondLst>
                                    <p:cond delay="0"/>
                                  </p:stCondLst>
                                  <p:childTnLst>
                                    <p:animMotion origin="layout" path="M 0.09726 -0.06527 L 0.21784 -0.14375 " pathEditMode="relative" rAng="0" ptsTypes="AA">
                                      <p:cBhvr>
                                        <p:cTn id="17" dur="500" fill="hold"/>
                                        <p:tgtEl>
                                          <p:spTgt spid="20"/>
                                        </p:tgtEl>
                                        <p:attrNameLst>
                                          <p:attrName>ppt_x</p:attrName>
                                          <p:attrName>ppt_y</p:attrName>
                                        </p:attrNameLst>
                                      </p:cBhvr>
                                      <p:rCtr x="6029" y="-3935"/>
                                    </p:animMotion>
                                  </p:childTnLst>
                                </p:cTn>
                              </p:par>
                            </p:childTnLst>
                          </p:cTn>
                        </p:par>
                        <p:par>
                          <p:cTn id="18" fill="hold">
                            <p:stCondLst>
                              <p:cond delay="500"/>
                            </p:stCondLst>
                            <p:childTnLst>
                              <p:par>
                                <p:cTn id="19" presetID="1" presetClass="entr" presetSubtype="0" fill="hold" grpId="1" nodeType="after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0" presetClass="path" presetSubtype="0" fill="hold" grpId="0" nodeType="withEffect">
                                  <p:stCondLst>
                                    <p:cond delay="0"/>
                                  </p:stCondLst>
                                  <p:childTnLst>
                                    <p:animMotion origin="layout" path="M 0.00274 -0.00394 L -0.23112 0.21505 " pathEditMode="relative" rAng="0" ptsTypes="AA">
                                      <p:cBhvr>
                                        <p:cTn id="22" dur="500" fill="hold"/>
                                        <p:tgtEl>
                                          <p:spTgt spid="60"/>
                                        </p:tgtEl>
                                        <p:attrNameLst>
                                          <p:attrName>ppt_x</p:attrName>
                                          <p:attrName>ppt_y</p:attrName>
                                        </p:attrNameLst>
                                      </p:cBhvr>
                                      <p:rCtr x="-11693" y="10949"/>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fill="hold" grpId="1" nodeType="clickEffect">
                                  <p:stCondLst>
                                    <p:cond delay="0"/>
                                  </p:stCondLst>
                                  <p:childTnLst>
                                    <p:animMotion origin="layout" path="M 0.21783 -0.14375 L 0.30807 -0.14375 " pathEditMode="relative" rAng="0" ptsTypes="AA">
                                      <p:cBhvr>
                                        <p:cTn id="26" dur="500" fill="hold"/>
                                        <p:tgtEl>
                                          <p:spTgt spid="20"/>
                                        </p:tgtEl>
                                        <p:attrNameLst>
                                          <p:attrName>ppt_x</p:attrName>
                                          <p:attrName>ppt_y</p:attrName>
                                        </p:attrNameLst>
                                      </p:cBhvr>
                                      <p:rCtr x="4505" y="0"/>
                                    </p:animMotion>
                                  </p:childTnLst>
                                </p:cTn>
                              </p:par>
                            </p:childTnLst>
                          </p:cTn>
                        </p:par>
                        <p:par>
                          <p:cTn id="27" fill="hold">
                            <p:stCondLst>
                              <p:cond delay="500"/>
                            </p:stCondLst>
                            <p:childTnLst>
                              <p:par>
                                <p:cTn id="28" presetID="1" presetClass="entr" presetSubtype="0" fill="hold" grpId="1" nodeType="after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par>
                                <p:cTn id="30" presetID="0" presetClass="path" presetSubtype="0" fill="hold" grpId="0" nodeType="withEffect">
                                  <p:stCondLst>
                                    <p:cond delay="0"/>
                                  </p:stCondLst>
                                  <p:childTnLst>
                                    <p:animMotion origin="layout" path="M 0.00273 -0.00394 L -0.28073 0.21227 " pathEditMode="relative" rAng="0" ptsTypes="AA">
                                      <p:cBhvr>
                                        <p:cTn id="31" dur="500" fill="hold"/>
                                        <p:tgtEl>
                                          <p:spTgt spid="61"/>
                                        </p:tgtEl>
                                        <p:attrNameLst>
                                          <p:attrName>ppt_x</p:attrName>
                                          <p:attrName>ppt_y</p:attrName>
                                        </p:attrNameLst>
                                      </p:cBhvr>
                                      <p:rCtr x="-14180" y="1081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200"/>
                                        <p:tgtEl>
                                          <p:spTgt spid="6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200"/>
                                        <p:tgtEl>
                                          <p:spTgt spid="6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200"/>
                                        <p:tgtEl>
                                          <p:spTgt spid="62"/>
                                        </p:tgtEl>
                                      </p:cBhvr>
                                    </p:animEffect>
                                  </p:childTnLst>
                                </p:cTn>
                              </p:par>
                            </p:childTnLst>
                          </p:cTn>
                        </p:par>
                        <p:par>
                          <p:cTn id="43" fill="hold">
                            <p:stCondLst>
                              <p:cond delay="200"/>
                            </p:stCondLst>
                            <p:childTnLst>
                              <p:par>
                                <p:cTn id="44" presetID="10" presetClass="entr" presetSubtype="0" fill="hold" grpId="0" nodeType="after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200"/>
                                        <p:tgtEl>
                                          <p:spTgt spid="6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200"/>
                                        <p:tgtEl>
                                          <p:spTgt spid="6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00"/>
                                        <p:tgtEl>
                                          <p:spTgt spid="65"/>
                                        </p:tgtEl>
                                      </p:cBhvr>
                                    </p:animEffect>
                                  </p:childTnLst>
                                </p:cTn>
                              </p:par>
                            </p:childTnLst>
                          </p:cTn>
                        </p:par>
                        <p:par>
                          <p:cTn id="53" fill="hold">
                            <p:stCondLst>
                              <p:cond delay="400"/>
                            </p:stCondLst>
                            <p:childTnLst>
                              <p:par>
                                <p:cTn id="54" presetID="10" presetClass="entr" presetSubtype="0" fill="hold" nodeType="after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200"/>
                                        <p:tgtEl>
                                          <p:spTgt spid="7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9">
                                            <p:txEl>
                                              <p:pRg st="0" end="0"/>
                                            </p:txEl>
                                          </p:spTgt>
                                        </p:tgtEl>
                                        <p:attrNameLst>
                                          <p:attrName>style.visibility</p:attrName>
                                        </p:attrNameLst>
                                      </p:cBhvr>
                                      <p:to>
                                        <p:strVal val="visible"/>
                                      </p:to>
                                    </p:set>
                                    <p:animEffect transition="in" filter="fade">
                                      <p:cBhvr>
                                        <p:cTn id="6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0" grpId="3" animBg="1"/>
      <p:bldP spid="59" grpId="0" animBg="1"/>
      <p:bldP spid="59" grpId="1" animBg="1"/>
      <p:bldP spid="60" grpId="0" animBg="1"/>
      <p:bldP spid="60" grpId="1" animBg="1"/>
      <p:bldP spid="61" grpId="0" animBg="1"/>
      <p:bldP spid="61" grpId="1" animBg="1"/>
      <p:bldP spid="62" grpId="0" animBg="1"/>
      <p:bldP spid="63" grpId="0" animBg="1"/>
      <p:bldP spid="64" grpId="0" animBg="1"/>
      <p:bldP spid="65" grpId="0" animBg="1"/>
      <p:bldP spid="66"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6</a:t>
            </a:fld>
            <a:endParaRPr lang="en-US"/>
          </a:p>
        </p:txBody>
      </p:sp>
      <p:sp>
        <p:nvSpPr>
          <p:cNvPr id="5" name="Slide Number Placeholder 3"/>
          <p:cNvSpPr txBox="1">
            <a:spLocks/>
          </p:cNvSpPr>
          <p:nvPr/>
        </p:nvSpPr>
        <p:spPr>
          <a:xfrm>
            <a:off x="8737600" y="6356352"/>
            <a:ext cx="28448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b="1"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04A8AC-C669-244C-953E-6C477326AD58}" type="slidenum">
              <a:rPr lang="en-US" smtClean="0"/>
              <a:pPr/>
              <a:t>6</a:t>
            </a:fld>
            <a:endParaRPr lang="en-US"/>
          </a:p>
        </p:txBody>
      </p:sp>
      <p:pic>
        <p:nvPicPr>
          <p:cNvPr id="6" name="Picture 5"/>
          <p:cNvPicPr>
            <a:picLocks noChangeAspect="1"/>
          </p:cNvPicPr>
          <p:nvPr/>
        </p:nvPicPr>
        <p:blipFill>
          <a:blip r:embed="rId4"/>
          <a:stretch>
            <a:fillRect/>
          </a:stretch>
        </p:blipFill>
        <p:spPr>
          <a:xfrm>
            <a:off x="1882588" y="2807167"/>
            <a:ext cx="663389" cy="663389"/>
          </a:xfrm>
          <a:prstGeom prst="rect">
            <a:avLst/>
          </a:prstGeom>
        </p:spPr>
      </p:pic>
      <p:pic>
        <p:nvPicPr>
          <p:cNvPr id="8" name="Picture 7"/>
          <p:cNvPicPr>
            <a:picLocks noChangeAspect="1"/>
          </p:cNvPicPr>
          <p:nvPr/>
        </p:nvPicPr>
        <p:blipFill>
          <a:blip r:embed="rId4"/>
          <a:stretch>
            <a:fillRect/>
          </a:stretch>
        </p:blipFill>
        <p:spPr>
          <a:xfrm>
            <a:off x="1443319" y="3396596"/>
            <a:ext cx="663389" cy="663389"/>
          </a:xfrm>
          <a:prstGeom prst="rect">
            <a:avLst/>
          </a:prstGeom>
        </p:spPr>
      </p:pic>
      <p:pic>
        <p:nvPicPr>
          <p:cNvPr id="10" name="Picture 9"/>
          <p:cNvPicPr>
            <a:picLocks noChangeAspect="1"/>
          </p:cNvPicPr>
          <p:nvPr/>
        </p:nvPicPr>
        <p:blipFill>
          <a:blip r:embed="rId4"/>
          <a:stretch>
            <a:fillRect/>
          </a:stretch>
        </p:blipFill>
        <p:spPr>
          <a:xfrm>
            <a:off x="1219201" y="4140667"/>
            <a:ext cx="663389" cy="663389"/>
          </a:xfrm>
          <a:prstGeom prst="rect">
            <a:avLst/>
          </a:prstGeom>
        </p:spPr>
      </p:pic>
      <p:pic>
        <p:nvPicPr>
          <p:cNvPr id="11" name="Picture 10"/>
          <p:cNvPicPr>
            <a:picLocks noChangeAspect="1"/>
          </p:cNvPicPr>
          <p:nvPr/>
        </p:nvPicPr>
        <p:blipFill>
          <a:blip r:embed="rId4"/>
          <a:stretch>
            <a:fillRect/>
          </a:stretch>
        </p:blipFill>
        <p:spPr>
          <a:xfrm>
            <a:off x="1627095" y="4711139"/>
            <a:ext cx="663389" cy="663389"/>
          </a:xfrm>
          <a:prstGeom prst="rect">
            <a:avLst/>
          </a:prstGeom>
        </p:spPr>
      </p:pic>
      <p:pic>
        <p:nvPicPr>
          <p:cNvPr id="12" name="Picture 11"/>
          <p:cNvPicPr>
            <a:picLocks noChangeAspect="1"/>
          </p:cNvPicPr>
          <p:nvPr/>
        </p:nvPicPr>
        <p:blipFill>
          <a:blip r:embed="rId4"/>
          <a:stretch>
            <a:fillRect/>
          </a:stretch>
        </p:blipFill>
        <p:spPr>
          <a:xfrm>
            <a:off x="2191872" y="3465044"/>
            <a:ext cx="663389" cy="663389"/>
          </a:xfrm>
          <a:prstGeom prst="rect">
            <a:avLst/>
          </a:prstGeom>
        </p:spPr>
      </p:pic>
      <p:pic>
        <p:nvPicPr>
          <p:cNvPr id="13" name="Picture 12"/>
          <p:cNvPicPr>
            <a:picLocks noChangeAspect="1"/>
          </p:cNvPicPr>
          <p:nvPr/>
        </p:nvPicPr>
        <p:blipFill>
          <a:blip r:embed="rId4"/>
          <a:stretch>
            <a:fillRect/>
          </a:stretch>
        </p:blipFill>
        <p:spPr>
          <a:xfrm>
            <a:off x="2057402" y="4264490"/>
            <a:ext cx="663389" cy="663389"/>
          </a:xfrm>
          <a:prstGeom prst="rect">
            <a:avLst/>
          </a:prstGeom>
        </p:spPr>
      </p:pic>
      <p:pic>
        <p:nvPicPr>
          <p:cNvPr id="14" name="Picture 13"/>
          <p:cNvPicPr>
            <a:picLocks noChangeAspect="1"/>
          </p:cNvPicPr>
          <p:nvPr/>
        </p:nvPicPr>
        <p:blipFill>
          <a:blip r:embed="rId4"/>
          <a:stretch>
            <a:fillRect/>
          </a:stretch>
        </p:blipFill>
        <p:spPr>
          <a:xfrm>
            <a:off x="2106708" y="5166656"/>
            <a:ext cx="663389" cy="663389"/>
          </a:xfrm>
          <a:prstGeom prst="rect">
            <a:avLst/>
          </a:prstGeom>
        </p:spPr>
      </p:pic>
      <p:pic>
        <p:nvPicPr>
          <p:cNvPr id="15" name="Picture 14"/>
          <p:cNvPicPr>
            <a:picLocks noChangeAspect="1"/>
          </p:cNvPicPr>
          <p:nvPr/>
        </p:nvPicPr>
        <p:blipFill>
          <a:blip r:embed="rId5"/>
          <a:stretch>
            <a:fillRect/>
          </a:stretch>
        </p:blipFill>
        <p:spPr>
          <a:xfrm>
            <a:off x="10052425" y="1709129"/>
            <a:ext cx="648262" cy="648262"/>
          </a:xfrm>
          <a:prstGeom prst="rect">
            <a:avLst/>
          </a:prstGeom>
        </p:spPr>
      </p:pic>
      <p:pic>
        <p:nvPicPr>
          <p:cNvPr id="16" name="Picture 15"/>
          <p:cNvPicPr>
            <a:picLocks noChangeAspect="1"/>
          </p:cNvPicPr>
          <p:nvPr/>
        </p:nvPicPr>
        <p:blipFill>
          <a:blip r:embed="rId5"/>
          <a:stretch>
            <a:fillRect/>
          </a:stretch>
        </p:blipFill>
        <p:spPr>
          <a:xfrm>
            <a:off x="10052425" y="2533814"/>
            <a:ext cx="648262" cy="648262"/>
          </a:xfrm>
          <a:prstGeom prst="rect">
            <a:avLst/>
          </a:prstGeom>
        </p:spPr>
      </p:pic>
      <p:pic>
        <p:nvPicPr>
          <p:cNvPr id="17" name="Picture 16"/>
          <p:cNvPicPr>
            <a:picLocks noChangeAspect="1"/>
          </p:cNvPicPr>
          <p:nvPr/>
        </p:nvPicPr>
        <p:blipFill>
          <a:blip r:embed="rId5"/>
          <a:stretch>
            <a:fillRect/>
          </a:stretch>
        </p:blipFill>
        <p:spPr>
          <a:xfrm>
            <a:off x="10052425" y="4596184"/>
            <a:ext cx="648262" cy="648262"/>
          </a:xfrm>
          <a:prstGeom prst="rect">
            <a:avLst/>
          </a:prstGeom>
        </p:spPr>
      </p:pic>
      <p:pic>
        <p:nvPicPr>
          <p:cNvPr id="18" name="Picture 17"/>
          <p:cNvPicPr>
            <a:picLocks noChangeAspect="1"/>
          </p:cNvPicPr>
          <p:nvPr/>
        </p:nvPicPr>
        <p:blipFill>
          <a:blip r:embed="rId5"/>
          <a:stretch>
            <a:fillRect/>
          </a:stretch>
        </p:blipFill>
        <p:spPr>
          <a:xfrm>
            <a:off x="10052425" y="5362716"/>
            <a:ext cx="648262" cy="648262"/>
          </a:xfrm>
          <a:prstGeom prst="rect">
            <a:avLst/>
          </a:prstGeom>
        </p:spPr>
      </p:pic>
      <p:cxnSp>
        <p:nvCxnSpPr>
          <p:cNvPr id="23" name="Straight Connector 22"/>
          <p:cNvCxnSpPr/>
          <p:nvPr/>
        </p:nvCxnSpPr>
        <p:spPr>
          <a:xfrm>
            <a:off x="10376556" y="3459209"/>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096000" y="1830128"/>
            <a:ext cx="3348279" cy="4119495"/>
            <a:chOff x="6096000" y="1830128"/>
            <a:chExt cx="3348279" cy="4119495"/>
          </a:xfrm>
        </p:grpSpPr>
        <p:pic>
          <p:nvPicPr>
            <p:cNvPr id="25"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4042" y="1830128"/>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4042" y="2654813"/>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7181" y="1830128"/>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128" y="2663890"/>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199" y="4709597"/>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199" y="5534282"/>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338" y="4709597"/>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285" y="5543359"/>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343945"/>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138861"/>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171741"/>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936889"/>
              <a:ext cx="651080" cy="406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Connector 36"/>
            <p:cNvCxnSpPr>
              <a:stCxn id="30" idx="3"/>
              <a:endCxn id="28" idx="1"/>
            </p:cNvCxnSpPr>
            <p:nvPr/>
          </p:nvCxnSpPr>
          <p:spPr>
            <a:xfrm>
              <a:off x="8188261" y="2033260"/>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1" idx="3"/>
              <a:endCxn id="29" idx="1"/>
            </p:cNvCxnSpPr>
            <p:nvPr/>
          </p:nvCxnSpPr>
          <p:spPr>
            <a:xfrm flipV="1">
              <a:off x="8150208" y="2857945"/>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6" idx="3"/>
              <a:endCxn id="30" idx="1"/>
            </p:cNvCxnSpPr>
            <p:nvPr/>
          </p:nvCxnSpPr>
          <p:spPr>
            <a:xfrm flipV="1">
              <a:off x="6747080" y="2033260"/>
              <a:ext cx="790101" cy="513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6" idx="3"/>
              <a:endCxn id="34" idx="1"/>
            </p:cNvCxnSpPr>
            <p:nvPr/>
          </p:nvCxnSpPr>
          <p:spPr>
            <a:xfrm>
              <a:off x="6747080" y="2547077"/>
              <a:ext cx="949258" cy="2365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1"/>
              <a:endCxn id="38" idx="3"/>
            </p:cNvCxnSpPr>
            <p:nvPr/>
          </p:nvCxnSpPr>
          <p:spPr>
            <a:xfrm flipH="1">
              <a:off x="6747080" y="2867022"/>
              <a:ext cx="752048" cy="150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7" idx="3"/>
              <a:endCxn id="34" idx="1"/>
            </p:cNvCxnSpPr>
            <p:nvPr/>
          </p:nvCxnSpPr>
          <p:spPr>
            <a:xfrm>
              <a:off x="6747080" y="3341993"/>
              <a:ext cx="949258" cy="1570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1"/>
              <a:endCxn id="37" idx="3"/>
            </p:cNvCxnSpPr>
            <p:nvPr/>
          </p:nvCxnSpPr>
          <p:spPr>
            <a:xfrm flipH="1">
              <a:off x="6747080" y="2033260"/>
              <a:ext cx="790101" cy="1308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1" idx="1"/>
              <a:endCxn id="39" idx="3"/>
            </p:cNvCxnSpPr>
            <p:nvPr/>
          </p:nvCxnSpPr>
          <p:spPr>
            <a:xfrm flipH="1">
              <a:off x="6747080" y="2867022"/>
              <a:ext cx="752048" cy="2272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3"/>
              <a:endCxn id="35" idx="1"/>
            </p:cNvCxnSpPr>
            <p:nvPr/>
          </p:nvCxnSpPr>
          <p:spPr>
            <a:xfrm>
              <a:off x="6747080" y="4374873"/>
              <a:ext cx="911205" cy="1371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9" idx="3"/>
              <a:endCxn id="35" idx="1"/>
            </p:cNvCxnSpPr>
            <p:nvPr/>
          </p:nvCxnSpPr>
          <p:spPr>
            <a:xfrm>
              <a:off x="6747080" y="5140021"/>
              <a:ext cx="911205" cy="606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0" idx="3"/>
              <a:endCxn id="29" idx="1"/>
            </p:cNvCxnSpPr>
            <p:nvPr/>
          </p:nvCxnSpPr>
          <p:spPr>
            <a:xfrm>
              <a:off x="8188261" y="2033260"/>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8" idx="1"/>
              <a:endCxn id="31" idx="3"/>
            </p:cNvCxnSpPr>
            <p:nvPr/>
          </p:nvCxnSpPr>
          <p:spPr>
            <a:xfrm flipH="1">
              <a:off x="8150208" y="2033260"/>
              <a:ext cx="483834" cy="833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2" idx="1"/>
              <a:endCxn id="34" idx="3"/>
            </p:cNvCxnSpPr>
            <p:nvPr/>
          </p:nvCxnSpPr>
          <p:spPr>
            <a:xfrm flipH="1">
              <a:off x="8347418" y="4912729"/>
              <a:ext cx="445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3" idx="1"/>
              <a:endCxn id="35" idx="3"/>
            </p:cNvCxnSpPr>
            <p:nvPr/>
          </p:nvCxnSpPr>
          <p:spPr>
            <a:xfrm flipH="1">
              <a:off x="8309365" y="5737414"/>
              <a:ext cx="483834" cy="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4" idx="3"/>
              <a:endCxn id="33" idx="1"/>
            </p:cNvCxnSpPr>
            <p:nvPr/>
          </p:nvCxnSpPr>
          <p:spPr>
            <a:xfrm>
              <a:off x="8347418" y="4912729"/>
              <a:ext cx="445781" cy="82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2" idx="1"/>
              <a:endCxn id="35" idx="3"/>
            </p:cNvCxnSpPr>
            <p:nvPr/>
          </p:nvCxnSpPr>
          <p:spPr>
            <a:xfrm flipH="1">
              <a:off x="8309365" y="4912729"/>
              <a:ext cx="483834" cy="83376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3" name="Straight Connector 52"/>
          <p:cNvCxnSpPr/>
          <p:nvPr/>
        </p:nvCxnSpPr>
        <p:spPr>
          <a:xfrm>
            <a:off x="8387668" y="3396596"/>
            <a:ext cx="0" cy="9179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7"/>
          <a:stretch>
            <a:fillRect/>
          </a:stretch>
        </p:blipFill>
        <p:spPr>
          <a:xfrm>
            <a:off x="3779069" y="3365271"/>
            <a:ext cx="1241552" cy="1002869"/>
          </a:xfrm>
          <a:prstGeom prst="rect">
            <a:avLst/>
          </a:prstGeom>
        </p:spPr>
      </p:pic>
      <p:sp>
        <p:nvSpPr>
          <p:cNvPr id="69" name="Cloud Callout 68"/>
          <p:cNvSpPr/>
          <p:nvPr/>
        </p:nvSpPr>
        <p:spPr>
          <a:xfrm>
            <a:off x="3108970" y="4829064"/>
            <a:ext cx="1517465" cy="778659"/>
          </a:xfrm>
          <a:prstGeom prst="cloudCallout">
            <a:avLst>
              <a:gd name="adj1" fmla="val 14786"/>
              <a:gd name="adj2" fmla="val -11380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smtClean="0"/>
              <a:t>Why?</a:t>
            </a:r>
            <a:endParaRPr lang="en-US" sz="2400" dirty="0"/>
          </a:p>
        </p:txBody>
      </p:sp>
      <p:sp>
        <p:nvSpPr>
          <p:cNvPr id="70" name="Cloud Callout 69"/>
          <p:cNvSpPr/>
          <p:nvPr/>
        </p:nvSpPr>
        <p:spPr>
          <a:xfrm>
            <a:off x="4017669" y="2007396"/>
            <a:ext cx="1621979" cy="832289"/>
          </a:xfrm>
          <a:prstGeom prst="cloudCallout">
            <a:avLst>
              <a:gd name="adj1" fmla="val -29876"/>
              <a:gd name="adj2" fmla="val 10289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smtClean="0"/>
              <a:t>Where?</a:t>
            </a:r>
            <a:endParaRPr lang="en-US" sz="2400" dirty="0"/>
          </a:p>
        </p:txBody>
      </p:sp>
      <p:sp>
        <p:nvSpPr>
          <p:cNvPr id="79" name="TextBox 78"/>
          <p:cNvSpPr txBox="1"/>
          <p:nvPr/>
        </p:nvSpPr>
        <p:spPr>
          <a:xfrm>
            <a:off x="8309365" y="462164"/>
            <a:ext cx="3217997" cy="584775"/>
          </a:xfrm>
          <a:prstGeom prst="rect">
            <a:avLst/>
          </a:prstGeom>
          <a:noFill/>
        </p:spPr>
        <p:txBody>
          <a:bodyPr wrap="none" rtlCol="0">
            <a:spAutoFit/>
          </a:bodyPr>
          <a:lstStyle/>
          <a:p>
            <a:pPr marL="457200" indent="-457200">
              <a:buFont typeface="Arial" charset="0"/>
              <a:buChar char="•"/>
            </a:pPr>
            <a:r>
              <a:rPr lang="en-US" sz="3200" dirty="0" smtClean="0">
                <a:solidFill>
                  <a:srgbClr val="FF0000"/>
                </a:solidFill>
              </a:rPr>
              <a:t>Large overhead</a:t>
            </a:r>
          </a:p>
        </p:txBody>
      </p:sp>
      <p:sp>
        <p:nvSpPr>
          <p:cNvPr id="80" name="TextBox 79"/>
          <p:cNvSpPr txBox="1"/>
          <p:nvPr/>
        </p:nvSpPr>
        <p:spPr>
          <a:xfrm>
            <a:off x="690948" y="466670"/>
            <a:ext cx="3001847" cy="584775"/>
          </a:xfrm>
          <a:prstGeom prst="rect">
            <a:avLst/>
          </a:prstGeom>
          <a:noFill/>
        </p:spPr>
        <p:txBody>
          <a:bodyPr wrap="none" rtlCol="0">
            <a:spAutoFit/>
          </a:bodyPr>
          <a:lstStyle/>
          <a:p>
            <a:pPr marL="457200" indent="-457200">
              <a:buFont typeface="Arial" charset="0"/>
              <a:buChar char="•"/>
            </a:pPr>
            <a:r>
              <a:rPr lang="en-US" sz="3200" dirty="0" smtClean="0">
                <a:solidFill>
                  <a:srgbClr val="FF0000"/>
                </a:solidFill>
              </a:rPr>
              <a:t>Hard to locate</a:t>
            </a:r>
          </a:p>
        </p:txBody>
      </p:sp>
      <p:sp>
        <p:nvSpPr>
          <p:cNvPr id="81" name="Rectangle 80"/>
          <p:cNvSpPr/>
          <p:nvPr/>
        </p:nvSpPr>
        <p:spPr>
          <a:xfrm>
            <a:off x="4758165" y="466670"/>
            <a:ext cx="2675669" cy="584775"/>
          </a:xfrm>
          <a:prstGeom prst="rect">
            <a:avLst/>
          </a:prstGeom>
        </p:spPr>
        <p:txBody>
          <a:bodyPr wrap="none">
            <a:spAutoFit/>
          </a:bodyPr>
          <a:lstStyle/>
          <a:p>
            <a:pPr marL="457200" indent="-457200">
              <a:buFont typeface="Arial" charset="0"/>
              <a:buChar char="•"/>
            </a:pPr>
            <a:r>
              <a:rPr lang="en-US" sz="3200" dirty="0">
                <a:solidFill>
                  <a:srgbClr val="FF0000"/>
                </a:solidFill>
              </a:rPr>
              <a:t>Not generic </a:t>
            </a:r>
          </a:p>
        </p:txBody>
      </p:sp>
      <p:sp>
        <p:nvSpPr>
          <p:cNvPr id="82" name="TextBox 81"/>
          <p:cNvSpPr txBox="1"/>
          <p:nvPr/>
        </p:nvSpPr>
        <p:spPr>
          <a:xfrm>
            <a:off x="609600" y="-14295"/>
            <a:ext cx="1862882" cy="584775"/>
          </a:xfrm>
          <a:prstGeom prst="rect">
            <a:avLst/>
          </a:prstGeom>
          <a:noFill/>
        </p:spPr>
        <p:txBody>
          <a:bodyPr wrap="none" rtlCol="0">
            <a:spAutoFit/>
          </a:bodyPr>
          <a:lstStyle/>
          <a:p>
            <a:r>
              <a:rPr lang="en-US" sz="3200" dirty="0" smtClean="0">
                <a:solidFill>
                  <a:srgbClr val="FF0000"/>
                </a:solidFill>
              </a:rPr>
              <a:t>Problems:</a:t>
            </a:r>
            <a:endParaRPr lang="en-US" sz="3200" dirty="0">
              <a:solidFill>
                <a:srgbClr val="FF0000"/>
              </a:solidFill>
            </a:endParaRPr>
          </a:p>
        </p:txBody>
      </p:sp>
      <p:sp>
        <p:nvSpPr>
          <p:cNvPr id="83" name="TextBox 82"/>
          <p:cNvSpPr txBox="1"/>
          <p:nvPr/>
        </p:nvSpPr>
        <p:spPr>
          <a:xfrm>
            <a:off x="690948" y="950010"/>
            <a:ext cx="4092980" cy="584775"/>
          </a:xfrm>
          <a:prstGeom prst="rect">
            <a:avLst/>
          </a:prstGeom>
          <a:noFill/>
        </p:spPr>
        <p:txBody>
          <a:bodyPr wrap="none" rtlCol="0">
            <a:spAutoFit/>
          </a:bodyPr>
          <a:lstStyle/>
          <a:p>
            <a:pPr marL="457200" indent="-457200">
              <a:buFont typeface="Arial" charset="0"/>
              <a:buChar char="•"/>
            </a:pPr>
            <a:r>
              <a:rPr lang="en-US" sz="3200" dirty="0" smtClean="0">
                <a:solidFill>
                  <a:srgbClr val="FF0000"/>
                </a:solidFill>
              </a:rPr>
              <a:t>Unknown root cause</a:t>
            </a:r>
          </a:p>
        </p:txBody>
      </p:sp>
      <p:sp>
        <p:nvSpPr>
          <p:cNvPr id="84" name="TextBox 83"/>
          <p:cNvSpPr txBox="1"/>
          <p:nvPr/>
        </p:nvSpPr>
        <p:spPr>
          <a:xfrm>
            <a:off x="4758165" y="946270"/>
            <a:ext cx="3379387" cy="584775"/>
          </a:xfrm>
          <a:prstGeom prst="rect">
            <a:avLst/>
          </a:prstGeom>
          <a:noFill/>
        </p:spPr>
        <p:txBody>
          <a:bodyPr wrap="none" rtlCol="0">
            <a:spAutoFit/>
          </a:bodyPr>
          <a:lstStyle/>
          <a:p>
            <a:pPr marL="457200" indent="-457200">
              <a:buFont typeface="Arial" charset="0"/>
              <a:buChar char="•"/>
            </a:pPr>
            <a:r>
              <a:rPr lang="en-US" sz="3200" dirty="0" smtClean="0">
                <a:solidFill>
                  <a:srgbClr val="FF0000"/>
                </a:solidFill>
              </a:rPr>
              <a:t>Time consuming</a:t>
            </a:r>
          </a:p>
        </p:txBody>
      </p:sp>
      <p:sp>
        <p:nvSpPr>
          <p:cNvPr id="22" name="TextBox 21"/>
          <p:cNvSpPr txBox="1"/>
          <p:nvPr/>
        </p:nvSpPr>
        <p:spPr>
          <a:xfrm rot="19445701">
            <a:off x="2684528" y="3171833"/>
            <a:ext cx="1724126" cy="461665"/>
          </a:xfrm>
          <a:prstGeom prst="rect">
            <a:avLst/>
          </a:prstGeom>
          <a:noFill/>
        </p:spPr>
        <p:txBody>
          <a:bodyPr wrap="none" rtlCol="0">
            <a:spAutoFit/>
          </a:bodyPr>
          <a:lstStyle/>
          <a:p>
            <a:r>
              <a:rPr lang="en-US" sz="2400" dirty="0" smtClean="0">
                <a:solidFill>
                  <a:srgbClr val="FFC000"/>
                </a:solidFill>
              </a:rPr>
              <a:t>Congestion?</a:t>
            </a:r>
          </a:p>
        </p:txBody>
      </p:sp>
      <p:sp>
        <p:nvSpPr>
          <p:cNvPr id="85" name="TextBox 84"/>
          <p:cNvSpPr txBox="1"/>
          <p:nvPr/>
        </p:nvSpPr>
        <p:spPr>
          <a:xfrm rot="1006420">
            <a:off x="4523894" y="3314292"/>
            <a:ext cx="1529586" cy="461665"/>
          </a:xfrm>
          <a:prstGeom prst="rect">
            <a:avLst/>
          </a:prstGeom>
          <a:noFill/>
        </p:spPr>
        <p:txBody>
          <a:bodyPr wrap="none" rtlCol="0">
            <a:spAutoFit/>
          </a:bodyPr>
          <a:lstStyle/>
          <a:p>
            <a:r>
              <a:rPr lang="en-US" sz="2400" dirty="0" err="1" smtClean="0">
                <a:solidFill>
                  <a:srgbClr val="FFC000"/>
                </a:solidFill>
              </a:rPr>
              <a:t>Blackhole</a:t>
            </a:r>
            <a:r>
              <a:rPr lang="en-US" sz="2400" dirty="0" smtClean="0">
                <a:solidFill>
                  <a:srgbClr val="FFC000"/>
                </a:solidFill>
              </a:rPr>
              <a:t>?</a:t>
            </a:r>
          </a:p>
        </p:txBody>
      </p:sp>
      <p:sp>
        <p:nvSpPr>
          <p:cNvPr id="86" name="TextBox 85"/>
          <p:cNvSpPr txBox="1"/>
          <p:nvPr/>
        </p:nvSpPr>
        <p:spPr>
          <a:xfrm>
            <a:off x="4044762" y="4389942"/>
            <a:ext cx="2148602" cy="461665"/>
          </a:xfrm>
          <a:prstGeom prst="rect">
            <a:avLst/>
          </a:prstGeom>
          <a:noFill/>
        </p:spPr>
        <p:txBody>
          <a:bodyPr wrap="none" rtlCol="0">
            <a:spAutoFit/>
          </a:bodyPr>
          <a:lstStyle/>
          <a:p>
            <a:r>
              <a:rPr lang="en-US" sz="2400" dirty="0" smtClean="0">
                <a:solidFill>
                  <a:srgbClr val="FFC000"/>
                </a:solidFill>
              </a:rPr>
              <a:t>Random drops?</a:t>
            </a:r>
          </a:p>
        </p:txBody>
      </p:sp>
      <p:sp>
        <p:nvSpPr>
          <p:cNvPr id="73" name="Rectangle 72"/>
          <p:cNvSpPr/>
          <p:nvPr/>
        </p:nvSpPr>
        <p:spPr>
          <a:xfrm>
            <a:off x="2066364" y="1649376"/>
            <a:ext cx="7874000" cy="4412406"/>
          </a:xfrm>
          <a:prstGeom prst="rect">
            <a:avLst/>
          </a:prstGeom>
          <a:solidFill>
            <a:schemeClr val="bg1">
              <a:alpha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sz="4000" dirty="0" smtClean="0">
                <a:solidFill>
                  <a:schemeClr val="tx1"/>
                </a:solidFill>
              </a:rPr>
              <a:t>Detect</a:t>
            </a:r>
            <a:r>
              <a:rPr lang="zh-CN" altLang="en-US" sz="4000" dirty="0" smtClean="0">
                <a:solidFill>
                  <a:schemeClr val="tx1"/>
                </a:solidFill>
              </a:rPr>
              <a:t> </a:t>
            </a:r>
            <a:r>
              <a:rPr lang="en-US" altLang="zh-CN" sz="4000" dirty="0">
                <a:solidFill>
                  <a:schemeClr val="tx1"/>
                </a:solidFill>
              </a:rPr>
              <a:t>l</a:t>
            </a:r>
            <a:r>
              <a:rPr lang="en-US" altLang="zh-CN" sz="4000" dirty="0" smtClean="0">
                <a:solidFill>
                  <a:schemeClr val="tx1"/>
                </a:solidFill>
              </a:rPr>
              <a:t>osses</a:t>
            </a:r>
          </a:p>
          <a:p>
            <a:pPr marL="1485900" lvl="2" indent="-571500">
              <a:buFont typeface="Arial" charset="0"/>
              <a:buChar char="•"/>
            </a:pPr>
            <a:r>
              <a:rPr lang="en-US" altLang="zh-CN" sz="4000" dirty="0">
                <a:solidFill>
                  <a:schemeClr val="tx1"/>
                </a:solidFill>
              </a:rPr>
              <a:t>Fast</a:t>
            </a:r>
          </a:p>
          <a:p>
            <a:pPr marL="1485900" lvl="2" indent="-571500">
              <a:buFont typeface="Arial" charset="0"/>
              <a:buChar char="•"/>
            </a:pPr>
            <a:r>
              <a:rPr lang="en-US" altLang="zh-CN" sz="4000" dirty="0" smtClean="0">
                <a:solidFill>
                  <a:schemeClr val="tx1"/>
                </a:solidFill>
              </a:rPr>
              <a:t>With</a:t>
            </a:r>
            <a:r>
              <a:rPr lang="zh-CN" altLang="en-US" sz="4000" dirty="0" smtClean="0">
                <a:solidFill>
                  <a:schemeClr val="tx1"/>
                </a:solidFill>
              </a:rPr>
              <a:t> </a:t>
            </a:r>
            <a:r>
              <a:rPr lang="en-US" altLang="zh-CN" sz="4000" dirty="0" smtClean="0">
                <a:solidFill>
                  <a:schemeClr val="tx1"/>
                </a:solidFill>
              </a:rPr>
              <a:t>location</a:t>
            </a:r>
            <a:r>
              <a:rPr lang="zh-CN" altLang="en-US" sz="4000" dirty="0" smtClean="0">
                <a:solidFill>
                  <a:schemeClr val="tx1"/>
                </a:solidFill>
              </a:rPr>
              <a:t> </a:t>
            </a:r>
            <a:r>
              <a:rPr lang="en-US" altLang="zh-CN" sz="4000" dirty="0" smtClean="0">
                <a:solidFill>
                  <a:schemeClr val="tx1"/>
                </a:solidFill>
              </a:rPr>
              <a:t>info.</a:t>
            </a:r>
          </a:p>
          <a:p>
            <a:pPr marL="1485900" lvl="2" indent="-571500">
              <a:buFont typeface="Arial" charset="0"/>
              <a:buChar char="•"/>
            </a:pPr>
            <a:r>
              <a:rPr lang="en-US" altLang="zh-CN" sz="4000" dirty="0" smtClean="0">
                <a:solidFill>
                  <a:schemeClr val="tx1"/>
                </a:solidFill>
              </a:rPr>
              <a:t>Generic</a:t>
            </a:r>
            <a:r>
              <a:rPr lang="zh-CN" altLang="en-US" sz="4000" dirty="0" smtClean="0">
                <a:solidFill>
                  <a:schemeClr val="tx1"/>
                </a:solidFill>
              </a:rPr>
              <a:t> </a:t>
            </a:r>
            <a:r>
              <a:rPr lang="en-US" altLang="zh-CN" sz="4000" dirty="0" smtClean="0">
                <a:solidFill>
                  <a:schemeClr val="tx1"/>
                </a:solidFill>
              </a:rPr>
              <a:t>to</a:t>
            </a:r>
            <a:r>
              <a:rPr lang="zh-CN" altLang="en-US" sz="4000" dirty="0" smtClean="0">
                <a:solidFill>
                  <a:schemeClr val="tx1"/>
                </a:solidFill>
              </a:rPr>
              <a:t> </a:t>
            </a:r>
            <a:r>
              <a:rPr lang="en-US" altLang="zh-CN" sz="4000" dirty="0" smtClean="0">
                <a:solidFill>
                  <a:schemeClr val="tx1"/>
                </a:solidFill>
              </a:rPr>
              <a:t>all</a:t>
            </a:r>
            <a:r>
              <a:rPr lang="zh-CN" altLang="en-US" sz="4000" dirty="0" smtClean="0">
                <a:solidFill>
                  <a:schemeClr val="tx1"/>
                </a:solidFill>
              </a:rPr>
              <a:t> </a:t>
            </a:r>
            <a:r>
              <a:rPr lang="en-US" altLang="zh-CN" sz="4000" dirty="0" smtClean="0">
                <a:solidFill>
                  <a:schemeClr val="tx1"/>
                </a:solidFill>
              </a:rPr>
              <a:t>types</a:t>
            </a:r>
            <a:r>
              <a:rPr lang="zh-CN" altLang="en-US" sz="4000" dirty="0" smtClean="0">
                <a:solidFill>
                  <a:schemeClr val="tx1"/>
                </a:solidFill>
              </a:rPr>
              <a:t> </a:t>
            </a:r>
            <a:r>
              <a:rPr lang="en-US" altLang="zh-CN" sz="4000" dirty="0" smtClean="0">
                <a:solidFill>
                  <a:schemeClr val="tx1"/>
                </a:solidFill>
              </a:rPr>
              <a:t>of</a:t>
            </a:r>
            <a:r>
              <a:rPr lang="zh-CN" altLang="en-US" sz="4000" dirty="0" smtClean="0">
                <a:solidFill>
                  <a:schemeClr val="tx1"/>
                </a:solidFill>
              </a:rPr>
              <a:t> </a:t>
            </a:r>
            <a:r>
              <a:rPr lang="en-US" altLang="zh-CN" sz="4000" dirty="0" smtClean="0">
                <a:solidFill>
                  <a:schemeClr val="tx1"/>
                </a:solidFill>
              </a:rPr>
              <a:t>losses</a:t>
            </a:r>
          </a:p>
          <a:p>
            <a:pPr marL="1485900" lvl="2" indent="-571500">
              <a:buFont typeface="Arial" charset="0"/>
              <a:buChar char="•"/>
            </a:pPr>
            <a:r>
              <a:rPr lang="en-US" altLang="zh-CN" sz="4000" dirty="0">
                <a:solidFill>
                  <a:schemeClr val="tx1"/>
                </a:solidFill>
              </a:rPr>
              <a:t>L</a:t>
            </a:r>
            <a:r>
              <a:rPr lang="en-US" altLang="zh-CN" sz="4000" dirty="0" smtClean="0">
                <a:solidFill>
                  <a:schemeClr val="tx1"/>
                </a:solidFill>
              </a:rPr>
              <a:t>ow</a:t>
            </a:r>
            <a:r>
              <a:rPr lang="zh-CN" altLang="en-US" sz="4000" dirty="0" smtClean="0">
                <a:solidFill>
                  <a:schemeClr val="tx1"/>
                </a:solidFill>
              </a:rPr>
              <a:t> </a:t>
            </a:r>
            <a:r>
              <a:rPr lang="en-US" altLang="zh-CN" sz="4000" dirty="0" smtClean="0">
                <a:solidFill>
                  <a:schemeClr val="tx1"/>
                </a:solidFill>
              </a:rPr>
              <a:t>overhead</a:t>
            </a:r>
          </a:p>
          <a:p>
            <a:pPr lvl="2"/>
            <a:r>
              <a:rPr lang="en-US" altLang="zh-CN" sz="4000" dirty="0" smtClean="0">
                <a:solidFill>
                  <a:schemeClr val="tx1"/>
                </a:solidFill>
              </a:rPr>
              <a:t>Diagnose</a:t>
            </a:r>
            <a:r>
              <a:rPr lang="zh-CN" altLang="en-US" sz="4000" dirty="0" smtClean="0">
                <a:solidFill>
                  <a:schemeClr val="tx1"/>
                </a:solidFill>
              </a:rPr>
              <a:t> </a:t>
            </a:r>
            <a:r>
              <a:rPr lang="en-US" altLang="zh-CN" sz="4000" dirty="0" smtClean="0">
                <a:solidFill>
                  <a:schemeClr val="tx1"/>
                </a:solidFill>
              </a:rPr>
              <a:t>losses</a:t>
            </a:r>
          </a:p>
          <a:p>
            <a:pPr marL="1485900" lvl="2" indent="-571500">
              <a:buFont typeface="Arial" charset="0"/>
              <a:buChar char="•"/>
            </a:pPr>
            <a:r>
              <a:rPr lang="en-US" altLang="zh-CN" sz="4000" dirty="0" smtClean="0">
                <a:solidFill>
                  <a:schemeClr val="tx1"/>
                </a:solidFill>
              </a:rPr>
              <a:t>Root causes</a:t>
            </a:r>
            <a:endParaRPr lang="en-US" altLang="zh-CN" sz="4000" dirty="0">
              <a:solidFill>
                <a:schemeClr val="tx1"/>
              </a:solidFill>
            </a:endParaRPr>
          </a:p>
        </p:txBody>
      </p:sp>
    </p:spTree>
    <p:custDataLst>
      <p:tags r:id="rId1"/>
    </p:custDataLst>
    <p:extLst>
      <p:ext uri="{BB962C8B-B14F-4D97-AF65-F5344CB8AC3E}">
        <p14:creationId xmlns:p14="http://schemas.microsoft.com/office/powerpoint/2010/main" val="1647090622"/>
      </p:ext>
    </p:extLst>
  </p:cSld>
  <p:clrMapOvr>
    <a:masterClrMapping/>
  </p:clrMapOvr>
  <mc:AlternateContent xmlns:mc="http://schemas.openxmlformats.org/markup-compatibility/2006">
    <mc:Choice xmlns:p14="http://schemas.microsoft.com/office/powerpoint/2010/main" Requires="p14">
      <p:transition spd="med" p14:dur="700" advTm="70468">
        <p:fade/>
      </p:transition>
    </mc:Choice>
    <mc:Fallback>
      <p:transition spd="med" advTm="704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up)">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p:tgtEl>
                                          <p:spTgt spid="22"/>
                                        </p:tgtEl>
                                        <p:attrNameLst>
                                          <p:attrName>ppt_y</p:attrName>
                                        </p:attrNameLst>
                                      </p:cBhvr>
                                      <p:tavLst>
                                        <p:tav tm="0">
                                          <p:val>
                                            <p:strVal val="#ppt_y+#ppt_h*1.125000"/>
                                          </p:val>
                                        </p:tav>
                                        <p:tav tm="100000">
                                          <p:val>
                                            <p:strVal val="#ppt_y"/>
                                          </p:val>
                                        </p:tav>
                                      </p:tavLst>
                                    </p:anim>
                                    <p:animEffect transition="in" filter="wipe(up)">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85"/>
                                        </p:tgtEl>
                                        <p:attrNameLst>
                                          <p:attrName>style.visibility</p:attrName>
                                        </p:attrNameLst>
                                      </p:cBhvr>
                                      <p:to>
                                        <p:strVal val="visible"/>
                                      </p:to>
                                    </p:set>
                                    <p:anim calcmode="lin" valueType="num">
                                      <p:cBhvr additive="base">
                                        <p:cTn id="18" dur="500"/>
                                        <p:tgtEl>
                                          <p:spTgt spid="85"/>
                                        </p:tgtEl>
                                        <p:attrNameLst>
                                          <p:attrName>ppt_y</p:attrName>
                                        </p:attrNameLst>
                                      </p:cBhvr>
                                      <p:tavLst>
                                        <p:tav tm="0">
                                          <p:val>
                                            <p:strVal val="#ppt_y+#ppt_h*1.125000"/>
                                          </p:val>
                                        </p:tav>
                                        <p:tav tm="100000">
                                          <p:val>
                                            <p:strVal val="#ppt_y"/>
                                          </p:val>
                                        </p:tav>
                                      </p:tavLst>
                                    </p:anim>
                                    <p:animEffect transition="in" filter="wipe(up)">
                                      <p:cBhvr>
                                        <p:cTn id="19" dur="500"/>
                                        <p:tgtEl>
                                          <p:spTgt spid="85"/>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86"/>
                                        </p:tgtEl>
                                        <p:attrNameLst>
                                          <p:attrName>style.visibility</p:attrName>
                                        </p:attrNameLst>
                                      </p:cBhvr>
                                      <p:to>
                                        <p:strVal val="visible"/>
                                      </p:to>
                                    </p:set>
                                    <p:anim calcmode="lin" valueType="num">
                                      <p:cBhvr additive="base">
                                        <p:cTn id="24" dur="500"/>
                                        <p:tgtEl>
                                          <p:spTgt spid="86"/>
                                        </p:tgtEl>
                                        <p:attrNameLst>
                                          <p:attrName>ppt_y</p:attrName>
                                        </p:attrNameLst>
                                      </p:cBhvr>
                                      <p:tavLst>
                                        <p:tav tm="0">
                                          <p:val>
                                            <p:strVal val="#ppt_y-#ppt_h*1.125000"/>
                                          </p:val>
                                        </p:tav>
                                        <p:tav tm="100000">
                                          <p:val>
                                            <p:strVal val="#ppt_y"/>
                                          </p:val>
                                        </p:tav>
                                      </p:tavLst>
                                    </p:anim>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3">
                                            <p:txEl>
                                              <p:pRg st="0" end="0"/>
                                            </p:txEl>
                                          </p:spTgt>
                                        </p:tgtEl>
                                        <p:attrNameLst>
                                          <p:attrName>style.visibility</p:attrName>
                                        </p:attrNameLst>
                                      </p:cBhvr>
                                      <p:to>
                                        <p:strVal val="visible"/>
                                      </p:to>
                                    </p:set>
                                    <p:animEffect transition="in" filter="fade">
                                      <p:cBhvr>
                                        <p:cTn id="30" dur="500"/>
                                        <p:tgtEl>
                                          <p:spTgt spid="8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4">
                                            <p:txEl>
                                              <p:pRg st="0" end="0"/>
                                            </p:txEl>
                                          </p:spTgt>
                                        </p:tgtEl>
                                        <p:attrNameLst>
                                          <p:attrName>style.visibility</p:attrName>
                                        </p:attrNameLst>
                                      </p:cBhvr>
                                      <p:to>
                                        <p:strVal val="visible"/>
                                      </p:to>
                                    </p:set>
                                    <p:animEffect transition="in" filter="fade">
                                      <p:cBhvr>
                                        <p:cTn id="35" dur="500"/>
                                        <p:tgtEl>
                                          <p:spTgt spid="8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500"/>
                                        <p:tgtEl>
                                          <p:spTgt spid="73"/>
                                        </p:tgtEl>
                                      </p:cBhvr>
                                    </p:animEffect>
                                  </p:childTnLst>
                                </p:cTn>
                              </p:par>
                              <p:par>
                                <p:cTn id="41" presetID="10" presetClass="entr" presetSubtype="0" fill="hold" nodeType="withEffect">
                                  <p:stCondLst>
                                    <p:cond delay="0"/>
                                  </p:stCondLst>
                                  <p:childTnLst>
                                    <p:set>
                                      <p:cBhvr>
                                        <p:cTn id="42" dur="1" fill="hold">
                                          <p:stCondLst>
                                            <p:cond delay="0"/>
                                          </p:stCondLst>
                                        </p:cTn>
                                        <p:tgtEl>
                                          <p:spTgt spid="73">
                                            <p:txEl>
                                              <p:pRg st="0" end="0"/>
                                            </p:txEl>
                                          </p:spTgt>
                                        </p:tgtEl>
                                        <p:attrNameLst>
                                          <p:attrName>style.visibility</p:attrName>
                                        </p:attrNameLst>
                                      </p:cBhvr>
                                      <p:to>
                                        <p:strVal val="visible"/>
                                      </p:to>
                                    </p:set>
                                    <p:animEffect transition="in" filter="fade">
                                      <p:cBhvr>
                                        <p:cTn id="43" dur="500"/>
                                        <p:tgtEl>
                                          <p:spTgt spid="73">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3">
                                            <p:txEl>
                                              <p:pRg st="1" end="1"/>
                                            </p:txEl>
                                          </p:spTgt>
                                        </p:tgtEl>
                                        <p:attrNameLst>
                                          <p:attrName>style.visibility</p:attrName>
                                        </p:attrNameLst>
                                      </p:cBhvr>
                                      <p:to>
                                        <p:strVal val="visible"/>
                                      </p:to>
                                    </p:set>
                                    <p:animEffect transition="in" filter="fade">
                                      <p:cBhvr>
                                        <p:cTn id="46" dur="500"/>
                                        <p:tgtEl>
                                          <p:spTgt spid="7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3">
                                            <p:txEl>
                                              <p:pRg st="2" end="2"/>
                                            </p:txEl>
                                          </p:spTgt>
                                        </p:tgtEl>
                                        <p:attrNameLst>
                                          <p:attrName>style.visibility</p:attrName>
                                        </p:attrNameLst>
                                      </p:cBhvr>
                                      <p:to>
                                        <p:strVal val="visible"/>
                                      </p:to>
                                    </p:set>
                                    <p:animEffect transition="in" filter="fade">
                                      <p:cBhvr>
                                        <p:cTn id="51" dur="500"/>
                                        <p:tgtEl>
                                          <p:spTgt spid="73">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3">
                                            <p:txEl>
                                              <p:pRg st="3" end="3"/>
                                            </p:txEl>
                                          </p:spTgt>
                                        </p:tgtEl>
                                        <p:attrNameLst>
                                          <p:attrName>style.visibility</p:attrName>
                                        </p:attrNameLst>
                                      </p:cBhvr>
                                      <p:to>
                                        <p:strVal val="visible"/>
                                      </p:to>
                                    </p:set>
                                    <p:animEffect transition="in" filter="fade">
                                      <p:cBhvr>
                                        <p:cTn id="56" dur="500"/>
                                        <p:tgtEl>
                                          <p:spTgt spid="73">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3">
                                            <p:txEl>
                                              <p:pRg st="4" end="4"/>
                                            </p:txEl>
                                          </p:spTgt>
                                        </p:tgtEl>
                                        <p:attrNameLst>
                                          <p:attrName>style.visibility</p:attrName>
                                        </p:attrNameLst>
                                      </p:cBhvr>
                                      <p:to>
                                        <p:strVal val="visible"/>
                                      </p:to>
                                    </p:set>
                                    <p:animEffect transition="in" filter="fade">
                                      <p:cBhvr>
                                        <p:cTn id="61" dur="500"/>
                                        <p:tgtEl>
                                          <p:spTgt spid="73">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3">
                                            <p:txEl>
                                              <p:pRg st="5" end="5"/>
                                            </p:txEl>
                                          </p:spTgt>
                                        </p:tgtEl>
                                        <p:attrNameLst>
                                          <p:attrName>style.visibility</p:attrName>
                                        </p:attrNameLst>
                                      </p:cBhvr>
                                      <p:to>
                                        <p:strVal val="visible"/>
                                      </p:to>
                                    </p:set>
                                    <p:animEffect transition="in" filter="fade">
                                      <p:cBhvr>
                                        <p:cTn id="66" dur="500"/>
                                        <p:tgtEl>
                                          <p:spTgt spid="73">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3">
                                            <p:txEl>
                                              <p:pRg st="6" end="6"/>
                                            </p:txEl>
                                          </p:spTgt>
                                        </p:tgtEl>
                                        <p:attrNameLst>
                                          <p:attrName>style.visibility</p:attrName>
                                        </p:attrNameLst>
                                      </p:cBhvr>
                                      <p:to>
                                        <p:strVal val="visible"/>
                                      </p:to>
                                    </p:set>
                                    <p:animEffect transition="in" filter="fade">
                                      <p:cBhvr>
                                        <p:cTn id="71" dur="500"/>
                                        <p:tgtEl>
                                          <p:spTgt spid="7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22" grpId="0"/>
      <p:bldP spid="85" grpId="0"/>
      <p:bldP spid="86" grpId="0"/>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diversity of loss types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7</a:t>
            </a:fld>
            <a:endParaRPr lang="en-US"/>
          </a:p>
        </p:txBody>
      </p:sp>
      <p:grpSp>
        <p:nvGrpSpPr>
          <p:cNvPr id="5" name="组 3"/>
          <p:cNvGrpSpPr/>
          <p:nvPr/>
        </p:nvGrpSpPr>
        <p:grpSpPr>
          <a:xfrm>
            <a:off x="2107498" y="2831921"/>
            <a:ext cx="7941515" cy="1556909"/>
            <a:chOff x="-35510" y="1405467"/>
            <a:chExt cx="11716719" cy="2297026"/>
          </a:xfrm>
        </p:grpSpPr>
        <p:sp>
          <p:nvSpPr>
            <p:cNvPr id="6" name="TextBox 21"/>
            <p:cNvSpPr txBox="1"/>
            <p:nvPr/>
          </p:nvSpPr>
          <p:spPr>
            <a:xfrm>
              <a:off x="10732319" y="2396738"/>
              <a:ext cx="948890" cy="681129"/>
            </a:xfrm>
            <a:prstGeom prst="rect">
              <a:avLst/>
            </a:prstGeom>
            <a:noFill/>
          </p:spPr>
          <p:txBody>
            <a:bodyPr wrap="square" rtlCol="0">
              <a:spAutoFit/>
            </a:bodyPr>
            <a:lstStyle/>
            <a:p>
              <a:r>
                <a:rPr lang="en-US" sz="1200" dirty="0" err="1" smtClean="0"/>
                <a:t>OutputPort</a:t>
              </a:r>
              <a:r>
                <a:rPr lang="en-US" sz="1200" dirty="0" smtClean="0"/>
                <a:t> 1</a:t>
              </a:r>
              <a:endParaRPr lang="en-US" sz="1200" dirty="0"/>
            </a:p>
          </p:txBody>
        </p:sp>
        <p:sp>
          <p:nvSpPr>
            <p:cNvPr id="7" name="TextBox 23"/>
            <p:cNvSpPr txBox="1"/>
            <p:nvPr/>
          </p:nvSpPr>
          <p:spPr>
            <a:xfrm>
              <a:off x="10732319" y="3021364"/>
              <a:ext cx="948890" cy="681129"/>
            </a:xfrm>
            <a:prstGeom prst="rect">
              <a:avLst/>
            </a:prstGeom>
            <a:noFill/>
          </p:spPr>
          <p:txBody>
            <a:bodyPr wrap="square" rtlCol="0">
              <a:spAutoFit/>
            </a:bodyPr>
            <a:lstStyle/>
            <a:p>
              <a:r>
                <a:rPr lang="en-US" sz="1200" dirty="0" smtClean="0"/>
                <a:t>Output Port n</a:t>
              </a:r>
              <a:endParaRPr lang="en-US" sz="1200" dirty="0"/>
            </a:p>
          </p:txBody>
        </p:sp>
        <p:sp>
          <p:nvSpPr>
            <p:cNvPr id="8" name="TextBox 7"/>
            <p:cNvSpPr txBox="1"/>
            <p:nvPr/>
          </p:nvSpPr>
          <p:spPr>
            <a:xfrm>
              <a:off x="-35510" y="2290099"/>
              <a:ext cx="948890" cy="681129"/>
            </a:xfrm>
            <a:prstGeom prst="rect">
              <a:avLst/>
            </a:prstGeom>
            <a:noFill/>
          </p:spPr>
          <p:txBody>
            <a:bodyPr wrap="square" rtlCol="0">
              <a:spAutoFit/>
            </a:bodyPr>
            <a:lstStyle/>
            <a:p>
              <a:r>
                <a:rPr lang="en-US" sz="1200" dirty="0" smtClean="0"/>
                <a:t>Input Port 1</a:t>
              </a:r>
              <a:endParaRPr lang="en-US" sz="1200" dirty="0"/>
            </a:p>
          </p:txBody>
        </p:sp>
        <p:sp>
          <p:nvSpPr>
            <p:cNvPr id="9" name="TextBox 9"/>
            <p:cNvSpPr txBox="1"/>
            <p:nvPr/>
          </p:nvSpPr>
          <p:spPr>
            <a:xfrm>
              <a:off x="-35510" y="2914723"/>
              <a:ext cx="948890" cy="681129"/>
            </a:xfrm>
            <a:prstGeom prst="rect">
              <a:avLst/>
            </a:prstGeom>
            <a:noFill/>
          </p:spPr>
          <p:txBody>
            <a:bodyPr wrap="square" rtlCol="0">
              <a:spAutoFit/>
            </a:bodyPr>
            <a:lstStyle/>
            <a:p>
              <a:r>
                <a:rPr lang="en-US" sz="1200" dirty="0" smtClean="0"/>
                <a:t>Input Port n</a:t>
              </a:r>
              <a:endParaRPr lang="en-US" sz="1200" dirty="0"/>
            </a:p>
          </p:txBody>
        </p:sp>
        <p:sp>
          <p:nvSpPr>
            <p:cNvPr id="10" name="矩形 8"/>
            <p:cNvSpPr/>
            <p:nvPr/>
          </p:nvSpPr>
          <p:spPr>
            <a:xfrm>
              <a:off x="724841" y="1405467"/>
              <a:ext cx="10055931" cy="220054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sp>
          <p:nvSpPr>
            <p:cNvPr id="11" name="矩形 25"/>
            <p:cNvSpPr/>
            <p:nvPr/>
          </p:nvSpPr>
          <p:spPr>
            <a:xfrm>
              <a:off x="750882" y="2525671"/>
              <a:ext cx="1117698" cy="87595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600" dirty="0" smtClean="0">
                  <a:solidFill>
                    <a:schemeClr val="tx1"/>
                  </a:solidFill>
                </a:rPr>
                <a:t>Input  buffer</a:t>
              </a:r>
              <a:endParaRPr kumimoji="1" lang="zh-CN" altLang="en-US" sz="1600" dirty="0">
                <a:solidFill>
                  <a:schemeClr val="tx1"/>
                </a:solidFill>
              </a:endParaRPr>
            </a:p>
          </p:txBody>
        </p:sp>
        <p:cxnSp>
          <p:nvCxnSpPr>
            <p:cNvPr id="12" name="直线箭头连接符 84"/>
            <p:cNvCxnSpPr/>
            <p:nvPr/>
          </p:nvCxnSpPr>
          <p:spPr>
            <a:xfrm>
              <a:off x="26040" y="2642463"/>
              <a:ext cx="72484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直线箭头连接符 84"/>
            <p:cNvCxnSpPr/>
            <p:nvPr/>
          </p:nvCxnSpPr>
          <p:spPr>
            <a:xfrm>
              <a:off x="0" y="3272794"/>
              <a:ext cx="72484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a:off x="103947" y="2673737"/>
              <a:ext cx="636941" cy="408678"/>
            </a:xfrm>
            <a:prstGeom prst="rect">
              <a:avLst/>
            </a:prstGeom>
            <a:noFill/>
          </p:spPr>
          <p:txBody>
            <a:bodyPr wrap="square" rtlCol="0">
              <a:spAutoFit/>
            </a:bodyPr>
            <a:lstStyle/>
            <a:p>
              <a:r>
                <a:rPr lang="en-US" sz="1200" dirty="0" smtClean="0"/>
                <a:t>…</a:t>
              </a:r>
              <a:endParaRPr lang="en-US" sz="1200" dirty="0"/>
            </a:p>
          </p:txBody>
        </p:sp>
        <p:sp>
          <p:nvSpPr>
            <p:cNvPr id="15" name="矩形 25"/>
            <p:cNvSpPr/>
            <p:nvPr/>
          </p:nvSpPr>
          <p:spPr>
            <a:xfrm>
              <a:off x="2085790" y="2544619"/>
              <a:ext cx="1155029" cy="87595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600" dirty="0" smtClean="0">
                  <a:solidFill>
                    <a:schemeClr val="tx1"/>
                  </a:solidFill>
                </a:rPr>
                <a:t>parser</a:t>
              </a:r>
              <a:endParaRPr kumimoji="1" lang="zh-CN" altLang="en-US" sz="1600" dirty="0">
                <a:solidFill>
                  <a:schemeClr val="tx1"/>
                </a:solidFill>
              </a:endParaRPr>
            </a:p>
          </p:txBody>
        </p:sp>
        <p:cxnSp>
          <p:nvCxnSpPr>
            <p:cNvPr id="16" name="直线箭头连接符 84"/>
            <p:cNvCxnSpPr/>
            <p:nvPr/>
          </p:nvCxnSpPr>
          <p:spPr>
            <a:xfrm flipV="1">
              <a:off x="1814840" y="2959030"/>
              <a:ext cx="270950" cy="235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矩形 25"/>
            <p:cNvSpPr/>
            <p:nvPr/>
          </p:nvSpPr>
          <p:spPr>
            <a:xfrm>
              <a:off x="3511768" y="2569974"/>
              <a:ext cx="3364024" cy="87595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600" dirty="0" smtClean="0">
                  <a:solidFill>
                    <a:schemeClr val="tx1"/>
                  </a:solidFill>
                </a:rPr>
                <a:t>Ingress match-actions</a:t>
              </a:r>
            </a:p>
            <a:p>
              <a:pPr algn="ctr"/>
              <a:r>
                <a:rPr kumimoji="1" lang="en-US" altLang="zh-CN" sz="1600" dirty="0" smtClean="0">
                  <a:solidFill>
                    <a:schemeClr val="tx1"/>
                  </a:solidFill>
                </a:rPr>
                <a:t>(L2-&gt;L3-&gt;ACL)</a:t>
              </a:r>
              <a:endParaRPr kumimoji="1" lang="zh-CN" altLang="en-US" sz="1600" dirty="0">
                <a:solidFill>
                  <a:schemeClr val="tx1"/>
                </a:solidFill>
              </a:endParaRPr>
            </a:p>
          </p:txBody>
        </p:sp>
        <p:cxnSp>
          <p:nvCxnSpPr>
            <p:cNvPr id="18" name="直线箭头连接符 84"/>
            <p:cNvCxnSpPr/>
            <p:nvPr/>
          </p:nvCxnSpPr>
          <p:spPr>
            <a:xfrm flipV="1">
              <a:off x="3240819" y="2984385"/>
              <a:ext cx="270950" cy="235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直线箭头连接符 84"/>
            <p:cNvCxnSpPr/>
            <p:nvPr/>
          </p:nvCxnSpPr>
          <p:spPr>
            <a:xfrm flipV="1">
              <a:off x="6854767" y="2972601"/>
              <a:ext cx="270950" cy="235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0" name="矩形 25"/>
            <p:cNvSpPr/>
            <p:nvPr/>
          </p:nvSpPr>
          <p:spPr>
            <a:xfrm>
              <a:off x="7125718" y="2569974"/>
              <a:ext cx="1209894" cy="87595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600" dirty="0" smtClean="0">
                  <a:solidFill>
                    <a:schemeClr val="tx1"/>
                  </a:solidFill>
                </a:rPr>
                <a:t>Shared buffer</a:t>
              </a:r>
              <a:endParaRPr kumimoji="1" lang="zh-CN" altLang="en-US" sz="1600" dirty="0">
                <a:solidFill>
                  <a:schemeClr val="tx1"/>
                </a:solidFill>
              </a:endParaRPr>
            </a:p>
          </p:txBody>
        </p:sp>
        <p:sp>
          <p:nvSpPr>
            <p:cNvPr id="21" name="矩形 25"/>
            <p:cNvSpPr/>
            <p:nvPr/>
          </p:nvSpPr>
          <p:spPr>
            <a:xfrm>
              <a:off x="8593726" y="2569974"/>
              <a:ext cx="2081203" cy="87595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600" dirty="0" smtClean="0">
                  <a:solidFill>
                    <a:schemeClr val="tx1"/>
                  </a:solidFill>
                </a:rPr>
                <a:t>Egress match-actions</a:t>
              </a:r>
              <a:endParaRPr kumimoji="1" lang="zh-CN" altLang="en-US" sz="1600" dirty="0">
                <a:solidFill>
                  <a:schemeClr val="tx1"/>
                </a:solidFill>
              </a:endParaRPr>
            </a:p>
          </p:txBody>
        </p:sp>
        <p:cxnSp>
          <p:nvCxnSpPr>
            <p:cNvPr id="22" name="直线箭头连接符 84"/>
            <p:cNvCxnSpPr/>
            <p:nvPr/>
          </p:nvCxnSpPr>
          <p:spPr>
            <a:xfrm flipV="1">
              <a:off x="8322778" y="3026127"/>
              <a:ext cx="270950" cy="235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直线箭头连接符 84"/>
            <p:cNvCxnSpPr/>
            <p:nvPr/>
          </p:nvCxnSpPr>
          <p:spPr>
            <a:xfrm>
              <a:off x="10641472" y="2715236"/>
              <a:ext cx="72484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4" name="直线箭头连接符 84"/>
            <p:cNvCxnSpPr/>
            <p:nvPr/>
          </p:nvCxnSpPr>
          <p:spPr>
            <a:xfrm>
              <a:off x="10632365" y="3345567"/>
              <a:ext cx="72484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5" name="TextBox 24"/>
            <p:cNvSpPr txBox="1"/>
            <p:nvPr/>
          </p:nvSpPr>
          <p:spPr>
            <a:xfrm>
              <a:off x="10719379" y="2746511"/>
              <a:ext cx="636941" cy="408678"/>
            </a:xfrm>
            <a:prstGeom prst="rect">
              <a:avLst/>
            </a:prstGeom>
            <a:noFill/>
          </p:spPr>
          <p:txBody>
            <a:bodyPr wrap="square" rtlCol="0">
              <a:spAutoFit/>
            </a:bodyPr>
            <a:lstStyle/>
            <a:p>
              <a:r>
                <a:rPr lang="en-US" sz="1200" dirty="0" smtClean="0"/>
                <a:t>…</a:t>
              </a:r>
              <a:endParaRPr lang="en-US" sz="1200" dirty="0"/>
            </a:p>
          </p:txBody>
        </p:sp>
        <p:sp>
          <p:nvSpPr>
            <p:cNvPr id="26" name="矩形 24"/>
            <p:cNvSpPr/>
            <p:nvPr/>
          </p:nvSpPr>
          <p:spPr>
            <a:xfrm>
              <a:off x="3511769" y="1528099"/>
              <a:ext cx="3364024" cy="508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smtClean="0">
                  <a:solidFill>
                    <a:schemeClr val="tx1"/>
                  </a:solidFill>
                </a:rPr>
                <a:t>Switch CPU</a:t>
              </a:r>
              <a:endParaRPr kumimoji="1" lang="zh-CN" altLang="en-US" sz="1600" dirty="0">
                <a:solidFill>
                  <a:schemeClr val="tx1"/>
                </a:solidFill>
              </a:endParaRPr>
            </a:p>
          </p:txBody>
        </p:sp>
        <p:cxnSp>
          <p:nvCxnSpPr>
            <p:cNvPr id="27" name="直线箭头连接符 84"/>
            <p:cNvCxnSpPr/>
            <p:nvPr/>
          </p:nvCxnSpPr>
          <p:spPr>
            <a:xfrm>
              <a:off x="4876800" y="2036099"/>
              <a:ext cx="0" cy="48957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8" name="直线箭头连接符 84"/>
            <p:cNvCxnSpPr/>
            <p:nvPr/>
          </p:nvCxnSpPr>
          <p:spPr>
            <a:xfrm>
              <a:off x="5740400" y="2036099"/>
              <a:ext cx="3183467" cy="48957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直线箭头连接符 84"/>
            <p:cNvCxnSpPr>
              <a:endCxn id="17" idx="0"/>
            </p:cNvCxnSpPr>
            <p:nvPr/>
          </p:nvCxnSpPr>
          <p:spPr>
            <a:xfrm flipH="1">
              <a:off x="2663305" y="2036099"/>
              <a:ext cx="1400695" cy="5085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0" name="TextBox 29"/>
            <p:cNvSpPr txBox="1"/>
            <p:nvPr/>
          </p:nvSpPr>
          <p:spPr>
            <a:xfrm>
              <a:off x="5105400" y="2105433"/>
              <a:ext cx="1270001" cy="408678"/>
            </a:xfrm>
            <a:prstGeom prst="rect">
              <a:avLst/>
            </a:prstGeom>
            <a:noFill/>
          </p:spPr>
          <p:txBody>
            <a:bodyPr wrap="square" rtlCol="0">
              <a:spAutoFit/>
            </a:bodyPr>
            <a:lstStyle/>
            <a:p>
              <a:r>
                <a:rPr lang="en-US" sz="1200" dirty="0" smtClean="0"/>
                <a:t>Configure</a:t>
              </a:r>
              <a:endParaRPr lang="en-US" sz="1200" dirty="0"/>
            </a:p>
          </p:txBody>
        </p:sp>
      </p:grpSp>
      <p:sp>
        <p:nvSpPr>
          <p:cNvPr id="31" name="Rounded Rectangular Callout 30"/>
          <p:cNvSpPr/>
          <p:nvPr/>
        </p:nvSpPr>
        <p:spPr>
          <a:xfrm>
            <a:off x="3760619" y="5144940"/>
            <a:ext cx="1715595" cy="764760"/>
          </a:xfrm>
          <a:prstGeom prst="wedgeRoundRectCallout">
            <a:avLst>
              <a:gd name="adj1" fmla="val 50825"/>
              <a:gd name="adj2" fmla="val -1767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Rule</a:t>
            </a:r>
          </a:p>
          <a:p>
            <a:pPr algn="ctr"/>
            <a:r>
              <a:rPr lang="en-US" altLang="zh-CN" sz="2400" dirty="0" smtClean="0"/>
              <a:t>corruptions</a:t>
            </a:r>
            <a:endParaRPr lang="en-US" sz="2400" dirty="0"/>
          </a:p>
        </p:txBody>
      </p:sp>
      <p:sp>
        <p:nvSpPr>
          <p:cNvPr id="32" name="Rounded Rectangular Callout 31"/>
          <p:cNvSpPr/>
          <p:nvPr/>
        </p:nvSpPr>
        <p:spPr>
          <a:xfrm>
            <a:off x="2816350" y="2168226"/>
            <a:ext cx="1540042" cy="502290"/>
          </a:xfrm>
          <a:prstGeom prst="wedgeRoundRectCallout">
            <a:avLst>
              <a:gd name="adj1" fmla="val 124179"/>
              <a:gd name="adj2" fmla="val 2278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m</a:t>
            </a:r>
            <a:r>
              <a:rPr lang="en-US" altLang="zh-CN" sz="2400" smtClean="0"/>
              <a:t>is-config</a:t>
            </a:r>
            <a:endParaRPr lang="en-US" sz="2400" dirty="0"/>
          </a:p>
        </p:txBody>
      </p:sp>
      <p:sp>
        <p:nvSpPr>
          <p:cNvPr id="33" name="Rounded Rectangular Callout 32"/>
          <p:cNvSpPr/>
          <p:nvPr/>
        </p:nvSpPr>
        <p:spPr>
          <a:xfrm>
            <a:off x="4492413" y="2182789"/>
            <a:ext cx="1304251" cy="502290"/>
          </a:xfrm>
          <a:prstGeom prst="wedgeRoundRectCallout">
            <a:avLst>
              <a:gd name="adj1" fmla="val 38988"/>
              <a:gd name="adj2" fmla="val 2219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updates</a:t>
            </a:r>
            <a:endParaRPr lang="en-US" sz="2400" dirty="0"/>
          </a:p>
        </p:txBody>
      </p:sp>
      <p:sp>
        <p:nvSpPr>
          <p:cNvPr id="34" name="Rounded Rectangular Callout 33"/>
          <p:cNvSpPr/>
          <p:nvPr/>
        </p:nvSpPr>
        <p:spPr>
          <a:xfrm>
            <a:off x="7496427" y="5096067"/>
            <a:ext cx="1603417" cy="827581"/>
          </a:xfrm>
          <a:prstGeom prst="wedgeRoundRectCallout">
            <a:avLst>
              <a:gd name="adj1" fmla="val -52604"/>
              <a:gd name="adj2" fmla="val -1489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t>Resource shortage</a:t>
            </a:r>
            <a:endParaRPr lang="en-US" sz="2400" dirty="0"/>
          </a:p>
        </p:txBody>
      </p:sp>
      <p:sp>
        <p:nvSpPr>
          <p:cNvPr id="35" name="Rounded Rectangular Callout 34"/>
          <p:cNvSpPr/>
          <p:nvPr/>
        </p:nvSpPr>
        <p:spPr>
          <a:xfrm>
            <a:off x="1964263" y="5096068"/>
            <a:ext cx="1603417" cy="827581"/>
          </a:xfrm>
          <a:prstGeom prst="wedgeRoundRectCallout">
            <a:avLst>
              <a:gd name="adj1" fmla="val 16492"/>
              <a:gd name="adj2" fmla="val -1529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t>Resource shortage</a:t>
            </a:r>
            <a:endParaRPr lang="en-US" sz="2400" dirty="0"/>
          </a:p>
        </p:txBody>
      </p:sp>
      <p:sp>
        <p:nvSpPr>
          <p:cNvPr id="36" name="Rounded Rectangular Callout 35"/>
          <p:cNvSpPr/>
          <p:nvPr/>
        </p:nvSpPr>
        <p:spPr>
          <a:xfrm>
            <a:off x="5627078" y="5169339"/>
            <a:ext cx="1718485" cy="694356"/>
          </a:xfrm>
          <a:prstGeom prst="wedgeRoundRectCallout">
            <a:avLst>
              <a:gd name="adj1" fmla="val 46865"/>
              <a:gd name="adj2" fmla="val -1831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t>Packet corruptions</a:t>
            </a:r>
            <a:endParaRPr lang="en-US" sz="2400" dirty="0"/>
          </a:p>
        </p:txBody>
      </p:sp>
      <p:sp>
        <p:nvSpPr>
          <p:cNvPr id="37" name="Rounded Rectangular Callout 36"/>
          <p:cNvSpPr/>
          <p:nvPr/>
        </p:nvSpPr>
        <p:spPr>
          <a:xfrm>
            <a:off x="9338113" y="2147067"/>
            <a:ext cx="1861416" cy="502290"/>
          </a:xfrm>
          <a:prstGeom prst="wedgeRoundRectCallout">
            <a:avLst>
              <a:gd name="adj1" fmla="val -27540"/>
              <a:gd name="adj2" fmla="val 2243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Grey failure</a:t>
            </a:r>
            <a:endParaRPr lang="en-US" sz="2400" dirty="0"/>
          </a:p>
        </p:txBody>
      </p:sp>
      <p:sp>
        <p:nvSpPr>
          <p:cNvPr id="39" name="Rectangle 38"/>
          <p:cNvSpPr/>
          <p:nvPr/>
        </p:nvSpPr>
        <p:spPr>
          <a:xfrm>
            <a:off x="1524104" y="3591188"/>
            <a:ext cx="540808" cy="241967"/>
          </a:xfrm>
          <a:prstGeom prst="rect">
            <a:avLst/>
          </a:prstGeom>
          <a:solidFill>
            <a:schemeClr val="accent6">
              <a:alpha val="50000"/>
            </a:schemeClr>
          </a:solidFill>
          <a:ln>
            <a:solidFill>
              <a:schemeClr val="accent6">
                <a:shade val="50000"/>
                <a:alpha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00B050"/>
              </a:solidFill>
            </a:endParaRPr>
          </a:p>
        </p:txBody>
      </p:sp>
      <p:sp>
        <p:nvSpPr>
          <p:cNvPr id="41" name="Rounded Rectangular Callout 40"/>
          <p:cNvSpPr/>
          <p:nvPr/>
        </p:nvSpPr>
        <p:spPr>
          <a:xfrm>
            <a:off x="9152059" y="5112734"/>
            <a:ext cx="2015881" cy="750961"/>
          </a:xfrm>
          <a:prstGeom prst="wedgeRoundRectCallout">
            <a:avLst>
              <a:gd name="adj1" fmla="val -65431"/>
              <a:gd name="adj2" fmla="val -1645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t>Rule corruptions</a:t>
            </a:r>
            <a:endParaRPr lang="en-US" sz="2400" dirty="0"/>
          </a:p>
        </p:txBody>
      </p:sp>
      <p:sp>
        <p:nvSpPr>
          <p:cNvPr id="42" name="Rounded Rectangular Callout 41"/>
          <p:cNvSpPr/>
          <p:nvPr/>
        </p:nvSpPr>
        <p:spPr>
          <a:xfrm>
            <a:off x="6101704" y="2178269"/>
            <a:ext cx="1535604" cy="502290"/>
          </a:xfrm>
          <a:prstGeom prst="wedgeRoundRectCallout">
            <a:avLst>
              <a:gd name="adj1" fmla="val 109795"/>
              <a:gd name="adj2" fmla="val 2259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t>mis-config</a:t>
            </a:r>
            <a:endParaRPr lang="en-US" sz="2400" dirty="0"/>
          </a:p>
        </p:txBody>
      </p:sp>
      <p:sp>
        <p:nvSpPr>
          <p:cNvPr id="43" name="Rounded Rectangular Callout 42"/>
          <p:cNvSpPr/>
          <p:nvPr/>
        </p:nvSpPr>
        <p:spPr>
          <a:xfrm>
            <a:off x="7851828" y="2147067"/>
            <a:ext cx="1248016" cy="502290"/>
          </a:xfrm>
          <a:prstGeom prst="wedgeRoundRectCallout">
            <a:avLst>
              <a:gd name="adj1" fmla="val 14168"/>
              <a:gd name="adj2" fmla="val 2238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updates</a:t>
            </a:r>
            <a:endParaRPr lang="en-US" sz="2400" dirty="0"/>
          </a:p>
        </p:txBody>
      </p:sp>
      <p:sp>
        <p:nvSpPr>
          <p:cNvPr id="44" name="Rectangle 43"/>
          <p:cNvSpPr/>
          <p:nvPr/>
        </p:nvSpPr>
        <p:spPr>
          <a:xfrm>
            <a:off x="2286000" y="2703545"/>
            <a:ext cx="7874000" cy="2014542"/>
          </a:xfrm>
          <a:prstGeom prst="rect">
            <a:avLst/>
          </a:prstGeom>
          <a:solidFill>
            <a:schemeClr val="bg1">
              <a:alpha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Takeaway: </a:t>
            </a:r>
          </a:p>
          <a:p>
            <a:pPr algn="ctr"/>
            <a:r>
              <a:rPr lang="en-US" sz="4000" dirty="0" smtClean="0">
                <a:solidFill>
                  <a:schemeClr val="tx1"/>
                </a:solidFill>
              </a:rPr>
              <a:t>Need to be generic to all types</a:t>
            </a:r>
          </a:p>
        </p:txBody>
      </p:sp>
    </p:spTree>
    <p:custDataLst>
      <p:tags r:id="rId1"/>
    </p:custDataLst>
    <p:extLst>
      <p:ext uri="{BB962C8B-B14F-4D97-AF65-F5344CB8AC3E}">
        <p14:creationId xmlns:p14="http://schemas.microsoft.com/office/powerpoint/2010/main" val="1501202419"/>
      </p:ext>
    </p:extLst>
  </p:cSld>
  <p:clrMapOvr>
    <a:masterClrMapping/>
  </p:clrMapOvr>
  <mc:AlternateContent xmlns:mc="http://schemas.openxmlformats.org/markup-compatibility/2006">
    <mc:Choice xmlns:p14="http://schemas.microsoft.com/office/powerpoint/2010/main" Requires="p14">
      <p:transition spd="slow" p14:dur="2000" advTm="82363"/>
    </mc:Choice>
    <mc:Fallback>
      <p:transition spd="slow" advTm="82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144 0.00116 L 0.09974 0.00116 " pathEditMode="relative" rAng="0" ptsTypes="AA">
                                      <p:cBhvr>
                                        <p:cTn id="6" dur="1000" fill="hold"/>
                                        <p:tgtEl>
                                          <p:spTgt spid="39"/>
                                        </p:tgtEl>
                                        <p:attrNameLst>
                                          <p:attrName>ppt_x</p:attrName>
                                          <p:attrName>ppt_y</p:attrName>
                                        </p:attrNameLst>
                                      </p:cBhvr>
                                      <p:rCtr x="5052"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fill="hold" grpId="1" nodeType="clickEffect">
                                  <p:stCondLst>
                                    <p:cond delay="0"/>
                                  </p:stCondLst>
                                  <p:childTnLst>
                                    <p:animMotion origin="layout" path="M 0.09974 0.00116 L 0.17968 0.00139 " pathEditMode="relative" rAng="0" ptsTypes="AA">
                                      <p:cBhvr>
                                        <p:cTn id="15" dur="1000" fill="hold"/>
                                        <p:tgtEl>
                                          <p:spTgt spid="39"/>
                                        </p:tgtEl>
                                        <p:attrNameLst>
                                          <p:attrName>ppt_x</p:attrName>
                                          <p:attrName>ppt_y</p:attrName>
                                        </p:attrNameLst>
                                      </p:cBhvr>
                                      <p:rCtr x="3997" y="0"/>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fill="hold" grpId="2" nodeType="clickEffect">
                                  <p:stCondLst>
                                    <p:cond delay="0"/>
                                  </p:stCondLst>
                                  <p:childTnLst>
                                    <p:animMotion origin="layout" path="M 0.17968 0.00139 L 0.31692 0.00139 " pathEditMode="relative" rAng="0" ptsTypes="AA">
                                      <p:cBhvr>
                                        <p:cTn id="19" dur="1000" fill="hold"/>
                                        <p:tgtEl>
                                          <p:spTgt spid="39"/>
                                        </p:tgtEl>
                                        <p:attrNameLst>
                                          <p:attrName>ppt_x</p:attrName>
                                          <p:attrName>ppt_y</p:attrName>
                                        </p:attrNameLst>
                                      </p:cBhvr>
                                      <p:rCtr x="6862"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0" presetClass="path" presetSubtype="0" fill="hold" grpId="3" nodeType="clickEffect">
                                  <p:stCondLst>
                                    <p:cond delay="0"/>
                                  </p:stCondLst>
                                  <p:childTnLst>
                                    <p:animMotion origin="layout" path="M 0.31692 0.00139 L 0.45846 0.00139 " pathEditMode="relative" rAng="0" ptsTypes="AA">
                                      <p:cBhvr>
                                        <p:cTn id="38" dur="1000" fill="hold"/>
                                        <p:tgtEl>
                                          <p:spTgt spid="39"/>
                                        </p:tgtEl>
                                        <p:attrNameLst>
                                          <p:attrName>ppt_x</p:attrName>
                                          <p:attrName>ppt_y</p:attrName>
                                        </p:attrNameLst>
                                      </p:cBhvr>
                                      <p:rCtr x="7070" y="0"/>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0" presetClass="path" presetSubtype="0" fill="hold" grpId="4" nodeType="clickEffect">
                                  <p:stCondLst>
                                    <p:cond delay="0"/>
                                  </p:stCondLst>
                                  <p:childTnLst>
                                    <p:animMotion origin="layout" path="M 0.45846 0.00139 L 0.56497 0.00139 " pathEditMode="relative" rAng="0" ptsTypes="AA">
                                      <p:cBhvr>
                                        <p:cTn id="52" dur="1000" fill="hold"/>
                                        <p:tgtEl>
                                          <p:spTgt spid="39"/>
                                        </p:tgtEl>
                                        <p:attrNameLst>
                                          <p:attrName>ppt_x</p:attrName>
                                          <p:attrName>ppt_y</p:attrName>
                                        </p:attrNameLst>
                                      </p:cBhvr>
                                      <p:rCtr x="5326" y="0"/>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0" presetClass="path" presetSubtype="0" fill="hold" grpId="5" nodeType="clickEffect">
                                  <p:stCondLst>
                                    <p:cond delay="0"/>
                                  </p:stCondLst>
                                  <p:childTnLst>
                                    <p:animMotion origin="layout" path="M 0.56497 0.00139 L 0.67278 0.00139 " pathEditMode="relative" rAng="0" ptsTypes="AA">
                                      <p:cBhvr>
                                        <p:cTn id="71" dur="1000" fill="hold"/>
                                        <p:tgtEl>
                                          <p:spTgt spid="39"/>
                                        </p:tgtEl>
                                        <p:attrNameLst>
                                          <p:attrName>ppt_x</p:attrName>
                                          <p:attrName>ppt_y</p:attrName>
                                        </p:attrNameLst>
                                      </p:cBhvr>
                                      <p:rCtr x="5391" y="0"/>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9" grpId="0" animBg="1"/>
      <p:bldP spid="39" grpId="1" animBg="1"/>
      <p:bldP spid="39" grpId="2" animBg="1"/>
      <p:bldP spid="39" grpId="3" animBg="1"/>
      <p:bldP spid="39" grpId="4" animBg="1"/>
      <p:bldP spid="39" grpId="5" animBg="1"/>
      <p:bldP spid="41" grpId="0" animBg="1"/>
      <p:bldP spid="42" grpId="0" animBg="1"/>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diversity of loss types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8</a:t>
            </a:fld>
            <a:endParaRPr lang="en-US"/>
          </a:p>
        </p:txBody>
      </p:sp>
      <p:grpSp>
        <p:nvGrpSpPr>
          <p:cNvPr id="5" name="组 3"/>
          <p:cNvGrpSpPr/>
          <p:nvPr/>
        </p:nvGrpSpPr>
        <p:grpSpPr>
          <a:xfrm>
            <a:off x="2107498" y="2831921"/>
            <a:ext cx="7941515" cy="1556909"/>
            <a:chOff x="-35510" y="1405467"/>
            <a:chExt cx="11716719" cy="2297026"/>
          </a:xfrm>
        </p:grpSpPr>
        <p:sp>
          <p:nvSpPr>
            <p:cNvPr id="6" name="TextBox 21"/>
            <p:cNvSpPr txBox="1"/>
            <p:nvPr/>
          </p:nvSpPr>
          <p:spPr>
            <a:xfrm>
              <a:off x="10732319" y="2396738"/>
              <a:ext cx="948890" cy="681129"/>
            </a:xfrm>
            <a:prstGeom prst="rect">
              <a:avLst/>
            </a:prstGeom>
            <a:noFill/>
          </p:spPr>
          <p:txBody>
            <a:bodyPr wrap="square" rtlCol="0">
              <a:spAutoFit/>
            </a:bodyPr>
            <a:lstStyle/>
            <a:p>
              <a:r>
                <a:rPr lang="en-US" sz="1200" dirty="0" err="1" smtClean="0"/>
                <a:t>OutputPort</a:t>
              </a:r>
              <a:r>
                <a:rPr lang="en-US" sz="1200" dirty="0" smtClean="0"/>
                <a:t> 1</a:t>
              </a:r>
              <a:endParaRPr lang="en-US" sz="1200" dirty="0"/>
            </a:p>
          </p:txBody>
        </p:sp>
        <p:sp>
          <p:nvSpPr>
            <p:cNvPr id="7" name="TextBox 23"/>
            <p:cNvSpPr txBox="1"/>
            <p:nvPr/>
          </p:nvSpPr>
          <p:spPr>
            <a:xfrm>
              <a:off x="10732319" y="3021364"/>
              <a:ext cx="948890" cy="681129"/>
            </a:xfrm>
            <a:prstGeom prst="rect">
              <a:avLst/>
            </a:prstGeom>
            <a:noFill/>
          </p:spPr>
          <p:txBody>
            <a:bodyPr wrap="square" rtlCol="0">
              <a:spAutoFit/>
            </a:bodyPr>
            <a:lstStyle/>
            <a:p>
              <a:r>
                <a:rPr lang="en-US" sz="1200" dirty="0" smtClean="0"/>
                <a:t>Output Port n</a:t>
              </a:r>
              <a:endParaRPr lang="en-US" sz="1200" dirty="0"/>
            </a:p>
          </p:txBody>
        </p:sp>
        <p:sp>
          <p:nvSpPr>
            <p:cNvPr id="8" name="TextBox 7"/>
            <p:cNvSpPr txBox="1"/>
            <p:nvPr/>
          </p:nvSpPr>
          <p:spPr>
            <a:xfrm>
              <a:off x="-35510" y="2290099"/>
              <a:ext cx="948890" cy="681129"/>
            </a:xfrm>
            <a:prstGeom prst="rect">
              <a:avLst/>
            </a:prstGeom>
            <a:noFill/>
          </p:spPr>
          <p:txBody>
            <a:bodyPr wrap="square" rtlCol="0">
              <a:spAutoFit/>
            </a:bodyPr>
            <a:lstStyle/>
            <a:p>
              <a:r>
                <a:rPr lang="en-US" sz="1200" dirty="0" smtClean="0"/>
                <a:t>Input Port 1</a:t>
              </a:r>
              <a:endParaRPr lang="en-US" sz="1200" dirty="0"/>
            </a:p>
          </p:txBody>
        </p:sp>
        <p:sp>
          <p:nvSpPr>
            <p:cNvPr id="9" name="TextBox 9"/>
            <p:cNvSpPr txBox="1"/>
            <p:nvPr/>
          </p:nvSpPr>
          <p:spPr>
            <a:xfrm>
              <a:off x="-35510" y="2914723"/>
              <a:ext cx="948890" cy="681129"/>
            </a:xfrm>
            <a:prstGeom prst="rect">
              <a:avLst/>
            </a:prstGeom>
            <a:noFill/>
          </p:spPr>
          <p:txBody>
            <a:bodyPr wrap="square" rtlCol="0">
              <a:spAutoFit/>
            </a:bodyPr>
            <a:lstStyle/>
            <a:p>
              <a:r>
                <a:rPr lang="en-US" sz="1200" dirty="0" smtClean="0"/>
                <a:t>Input Port n</a:t>
              </a:r>
              <a:endParaRPr lang="en-US" sz="1200" dirty="0"/>
            </a:p>
          </p:txBody>
        </p:sp>
        <p:sp>
          <p:nvSpPr>
            <p:cNvPr id="10" name="矩形 8"/>
            <p:cNvSpPr/>
            <p:nvPr/>
          </p:nvSpPr>
          <p:spPr>
            <a:xfrm>
              <a:off x="724841" y="1405467"/>
              <a:ext cx="10055931" cy="220054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sp>
          <p:nvSpPr>
            <p:cNvPr id="11" name="矩形 25"/>
            <p:cNvSpPr/>
            <p:nvPr/>
          </p:nvSpPr>
          <p:spPr>
            <a:xfrm>
              <a:off x="750882" y="2525671"/>
              <a:ext cx="1117698" cy="87595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600" dirty="0" smtClean="0">
                  <a:solidFill>
                    <a:schemeClr val="tx1"/>
                  </a:solidFill>
                </a:rPr>
                <a:t>Input  buffer</a:t>
              </a:r>
              <a:endParaRPr kumimoji="1" lang="zh-CN" altLang="en-US" sz="1600" dirty="0">
                <a:solidFill>
                  <a:schemeClr val="tx1"/>
                </a:solidFill>
              </a:endParaRPr>
            </a:p>
          </p:txBody>
        </p:sp>
        <p:cxnSp>
          <p:nvCxnSpPr>
            <p:cNvPr id="12" name="直线箭头连接符 84"/>
            <p:cNvCxnSpPr/>
            <p:nvPr/>
          </p:nvCxnSpPr>
          <p:spPr>
            <a:xfrm>
              <a:off x="26040" y="2642463"/>
              <a:ext cx="72484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直线箭头连接符 84"/>
            <p:cNvCxnSpPr/>
            <p:nvPr/>
          </p:nvCxnSpPr>
          <p:spPr>
            <a:xfrm>
              <a:off x="0" y="3272794"/>
              <a:ext cx="72484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a:off x="103947" y="2673737"/>
              <a:ext cx="636941" cy="408678"/>
            </a:xfrm>
            <a:prstGeom prst="rect">
              <a:avLst/>
            </a:prstGeom>
            <a:noFill/>
          </p:spPr>
          <p:txBody>
            <a:bodyPr wrap="square" rtlCol="0">
              <a:spAutoFit/>
            </a:bodyPr>
            <a:lstStyle/>
            <a:p>
              <a:r>
                <a:rPr lang="en-US" sz="1200" dirty="0" smtClean="0"/>
                <a:t>…</a:t>
              </a:r>
              <a:endParaRPr lang="en-US" sz="1200" dirty="0"/>
            </a:p>
          </p:txBody>
        </p:sp>
        <p:sp>
          <p:nvSpPr>
            <p:cNvPr id="15" name="矩形 25"/>
            <p:cNvSpPr/>
            <p:nvPr/>
          </p:nvSpPr>
          <p:spPr>
            <a:xfrm>
              <a:off x="2085790" y="2544619"/>
              <a:ext cx="1155029" cy="87595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600" dirty="0" smtClean="0">
                  <a:solidFill>
                    <a:schemeClr val="tx1"/>
                  </a:solidFill>
                </a:rPr>
                <a:t>parser</a:t>
              </a:r>
              <a:endParaRPr kumimoji="1" lang="zh-CN" altLang="en-US" sz="1600" dirty="0">
                <a:solidFill>
                  <a:schemeClr val="tx1"/>
                </a:solidFill>
              </a:endParaRPr>
            </a:p>
          </p:txBody>
        </p:sp>
        <p:cxnSp>
          <p:nvCxnSpPr>
            <p:cNvPr id="16" name="直线箭头连接符 84"/>
            <p:cNvCxnSpPr/>
            <p:nvPr/>
          </p:nvCxnSpPr>
          <p:spPr>
            <a:xfrm flipV="1">
              <a:off x="1814840" y="2959030"/>
              <a:ext cx="270950" cy="235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矩形 25"/>
            <p:cNvSpPr/>
            <p:nvPr/>
          </p:nvSpPr>
          <p:spPr>
            <a:xfrm>
              <a:off x="3511768" y="2569974"/>
              <a:ext cx="3364024" cy="87595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600" dirty="0" smtClean="0">
                  <a:solidFill>
                    <a:schemeClr val="tx1"/>
                  </a:solidFill>
                </a:rPr>
                <a:t>Ingress match-actions</a:t>
              </a:r>
            </a:p>
            <a:p>
              <a:pPr algn="ctr"/>
              <a:r>
                <a:rPr kumimoji="1" lang="en-US" altLang="zh-CN" sz="1600" dirty="0" smtClean="0">
                  <a:solidFill>
                    <a:schemeClr val="tx1"/>
                  </a:solidFill>
                </a:rPr>
                <a:t>(L2-&gt;L3-&gt;ACL)</a:t>
              </a:r>
              <a:endParaRPr kumimoji="1" lang="zh-CN" altLang="en-US" sz="1600" dirty="0">
                <a:solidFill>
                  <a:schemeClr val="tx1"/>
                </a:solidFill>
              </a:endParaRPr>
            </a:p>
          </p:txBody>
        </p:sp>
        <p:cxnSp>
          <p:nvCxnSpPr>
            <p:cNvPr id="18" name="直线箭头连接符 84"/>
            <p:cNvCxnSpPr/>
            <p:nvPr/>
          </p:nvCxnSpPr>
          <p:spPr>
            <a:xfrm flipV="1">
              <a:off x="3240819" y="2984385"/>
              <a:ext cx="270950" cy="235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直线箭头连接符 84"/>
            <p:cNvCxnSpPr/>
            <p:nvPr/>
          </p:nvCxnSpPr>
          <p:spPr>
            <a:xfrm flipV="1">
              <a:off x="6854767" y="2972601"/>
              <a:ext cx="270950" cy="235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0" name="矩形 25"/>
            <p:cNvSpPr/>
            <p:nvPr/>
          </p:nvSpPr>
          <p:spPr>
            <a:xfrm>
              <a:off x="7125718" y="2569974"/>
              <a:ext cx="1209894" cy="87595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600" dirty="0" smtClean="0">
                  <a:solidFill>
                    <a:schemeClr val="tx1"/>
                  </a:solidFill>
                </a:rPr>
                <a:t>Shared buffer</a:t>
              </a:r>
              <a:endParaRPr kumimoji="1" lang="zh-CN" altLang="en-US" sz="1600" dirty="0">
                <a:solidFill>
                  <a:schemeClr val="tx1"/>
                </a:solidFill>
              </a:endParaRPr>
            </a:p>
          </p:txBody>
        </p:sp>
        <p:sp>
          <p:nvSpPr>
            <p:cNvPr id="21" name="矩形 25"/>
            <p:cNvSpPr/>
            <p:nvPr/>
          </p:nvSpPr>
          <p:spPr>
            <a:xfrm>
              <a:off x="8593726" y="2569974"/>
              <a:ext cx="2081203" cy="87595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600" dirty="0" smtClean="0">
                  <a:solidFill>
                    <a:schemeClr val="tx1"/>
                  </a:solidFill>
                </a:rPr>
                <a:t>Egress match-actions</a:t>
              </a:r>
              <a:endParaRPr kumimoji="1" lang="zh-CN" altLang="en-US" sz="1600" dirty="0">
                <a:solidFill>
                  <a:schemeClr val="tx1"/>
                </a:solidFill>
              </a:endParaRPr>
            </a:p>
          </p:txBody>
        </p:sp>
        <p:cxnSp>
          <p:nvCxnSpPr>
            <p:cNvPr id="22" name="直线箭头连接符 84"/>
            <p:cNvCxnSpPr/>
            <p:nvPr/>
          </p:nvCxnSpPr>
          <p:spPr>
            <a:xfrm flipV="1">
              <a:off x="8322778" y="3026127"/>
              <a:ext cx="270950" cy="235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直线箭头连接符 84"/>
            <p:cNvCxnSpPr/>
            <p:nvPr/>
          </p:nvCxnSpPr>
          <p:spPr>
            <a:xfrm>
              <a:off x="10641472" y="2715236"/>
              <a:ext cx="72484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4" name="直线箭头连接符 84"/>
            <p:cNvCxnSpPr/>
            <p:nvPr/>
          </p:nvCxnSpPr>
          <p:spPr>
            <a:xfrm>
              <a:off x="10632365" y="3345567"/>
              <a:ext cx="72484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5" name="TextBox 24"/>
            <p:cNvSpPr txBox="1"/>
            <p:nvPr/>
          </p:nvSpPr>
          <p:spPr>
            <a:xfrm>
              <a:off x="10719379" y="2746511"/>
              <a:ext cx="636941" cy="408678"/>
            </a:xfrm>
            <a:prstGeom prst="rect">
              <a:avLst/>
            </a:prstGeom>
            <a:noFill/>
          </p:spPr>
          <p:txBody>
            <a:bodyPr wrap="square" rtlCol="0">
              <a:spAutoFit/>
            </a:bodyPr>
            <a:lstStyle/>
            <a:p>
              <a:r>
                <a:rPr lang="en-US" sz="1200" dirty="0" smtClean="0"/>
                <a:t>…</a:t>
              </a:r>
              <a:endParaRPr lang="en-US" sz="1200" dirty="0"/>
            </a:p>
          </p:txBody>
        </p:sp>
        <p:sp>
          <p:nvSpPr>
            <p:cNvPr id="26" name="矩形 24"/>
            <p:cNvSpPr/>
            <p:nvPr/>
          </p:nvSpPr>
          <p:spPr>
            <a:xfrm>
              <a:off x="3511769" y="1528099"/>
              <a:ext cx="3364024" cy="508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smtClean="0">
                  <a:solidFill>
                    <a:schemeClr val="tx1"/>
                  </a:solidFill>
                </a:rPr>
                <a:t>Switch CPU</a:t>
              </a:r>
              <a:endParaRPr kumimoji="1" lang="zh-CN" altLang="en-US" sz="1600" dirty="0">
                <a:solidFill>
                  <a:schemeClr val="tx1"/>
                </a:solidFill>
              </a:endParaRPr>
            </a:p>
          </p:txBody>
        </p:sp>
        <p:cxnSp>
          <p:nvCxnSpPr>
            <p:cNvPr id="27" name="直线箭头连接符 84"/>
            <p:cNvCxnSpPr/>
            <p:nvPr/>
          </p:nvCxnSpPr>
          <p:spPr>
            <a:xfrm>
              <a:off x="4876800" y="2036099"/>
              <a:ext cx="0" cy="48957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8" name="直线箭头连接符 84"/>
            <p:cNvCxnSpPr/>
            <p:nvPr/>
          </p:nvCxnSpPr>
          <p:spPr>
            <a:xfrm>
              <a:off x="5740400" y="2036099"/>
              <a:ext cx="3183467" cy="48957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直线箭头连接符 84"/>
            <p:cNvCxnSpPr>
              <a:endCxn id="17" idx="0"/>
            </p:cNvCxnSpPr>
            <p:nvPr/>
          </p:nvCxnSpPr>
          <p:spPr>
            <a:xfrm flipH="1">
              <a:off x="2663305" y="2036099"/>
              <a:ext cx="1400695" cy="5085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0" name="TextBox 29"/>
            <p:cNvSpPr txBox="1"/>
            <p:nvPr/>
          </p:nvSpPr>
          <p:spPr>
            <a:xfrm>
              <a:off x="5105400" y="2105433"/>
              <a:ext cx="1270001" cy="408678"/>
            </a:xfrm>
            <a:prstGeom prst="rect">
              <a:avLst/>
            </a:prstGeom>
            <a:noFill/>
          </p:spPr>
          <p:txBody>
            <a:bodyPr wrap="square" rtlCol="0">
              <a:spAutoFit/>
            </a:bodyPr>
            <a:lstStyle/>
            <a:p>
              <a:r>
                <a:rPr lang="en-US" sz="1200" dirty="0" smtClean="0"/>
                <a:t>Configure</a:t>
              </a:r>
              <a:endParaRPr lang="en-US" sz="1200" dirty="0"/>
            </a:p>
          </p:txBody>
        </p:sp>
      </p:grpSp>
      <p:sp>
        <p:nvSpPr>
          <p:cNvPr id="31" name="Rounded Rectangular Callout 30"/>
          <p:cNvSpPr/>
          <p:nvPr/>
        </p:nvSpPr>
        <p:spPr>
          <a:xfrm>
            <a:off x="3760619" y="5144940"/>
            <a:ext cx="1715595" cy="764760"/>
          </a:xfrm>
          <a:prstGeom prst="wedgeRoundRectCallout">
            <a:avLst>
              <a:gd name="adj1" fmla="val 50825"/>
              <a:gd name="adj2" fmla="val -1767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Rule</a:t>
            </a:r>
          </a:p>
          <a:p>
            <a:pPr algn="ctr"/>
            <a:r>
              <a:rPr lang="en-US" altLang="zh-CN" sz="2400" dirty="0" smtClean="0"/>
              <a:t>corruptions</a:t>
            </a:r>
            <a:endParaRPr lang="en-US" sz="2400" dirty="0"/>
          </a:p>
        </p:txBody>
      </p:sp>
      <p:sp>
        <p:nvSpPr>
          <p:cNvPr id="32" name="Rounded Rectangular Callout 31"/>
          <p:cNvSpPr/>
          <p:nvPr/>
        </p:nvSpPr>
        <p:spPr>
          <a:xfrm>
            <a:off x="2816350" y="2168226"/>
            <a:ext cx="1540042" cy="502290"/>
          </a:xfrm>
          <a:prstGeom prst="wedgeRoundRectCallout">
            <a:avLst>
              <a:gd name="adj1" fmla="val 124179"/>
              <a:gd name="adj2" fmla="val 2278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m</a:t>
            </a:r>
            <a:r>
              <a:rPr lang="en-US" altLang="zh-CN" sz="2400" smtClean="0"/>
              <a:t>is-config</a:t>
            </a:r>
            <a:endParaRPr lang="en-US" sz="2400" dirty="0"/>
          </a:p>
        </p:txBody>
      </p:sp>
      <p:sp>
        <p:nvSpPr>
          <p:cNvPr id="33" name="Rounded Rectangular Callout 32"/>
          <p:cNvSpPr/>
          <p:nvPr/>
        </p:nvSpPr>
        <p:spPr>
          <a:xfrm>
            <a:off x="4492413" y="2182789"/>
            <a:ext cx="1304251" cy="502290"/>
          </a:xfrm>
          <a:prstGeom prst="wedgeRoundRectCallout">
            <a:avLst>
              <a:gd name="adj1" fmla="val 38988"/>
              <a:gd name="adj2" fmla="val 2219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updates</a:t>
            </a:r>
            <a:endParaRPr lang="en-US" sz="2400" dirty="0"/>
          </a:p>
        </p:txBody>
      </p:sp>
      <p:sp>
        <p:nvSpPr>
          <p:cNvPr id="34" name="Rounded Rectangular Callout 33"/>
          <p:cNvSpPr/>
          <p:nvPr/>
        </p:nvSpPr>
        <p:spPr>
          <a:xfrm>
            <a:off x="7496427" y="5096067"/>
            <a:ext cx="1603417" cy="827581"/>
          </a:xfrm>
          <a:prstGeom prst="wedgeRoundRectCallout">
            <a:avLst>
              <a:gd name="adj1" fmla="val -52604"/>
              <a:gd name="adj2" fmla="val -1489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t>Resource shortage</a:t>
            </a:r>
            <a:endParaRPr lang="en-US" sz="2400" dirty="0"/>
          </a:p>
        </p:txBody>
      </p:sp>
      <p:sp>
        <p:nvSpPr>
          <p:cNvPr id="35" name="Rounded Rectangular Callout 34"/>
          <p:cNvSpPr/>
          <p:nvPr/>
        </p:nvSpPr>
        <p:spPr>
          <a:xfrm>
            <a:off x="1964263" y="5096068"/>
            <a:ext cx="1603417" cy="827581"/>
          </a:xfrm>
          <a:prstGeom prst="wedgeRoundRectCallout">
            <a:avLst>
              <a:gd name="adj1" fmla="val 16492"/>
              <a:gd name="adj2" fmla="val -1529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t>Resource shortage</a:t>
            </a:r>
            <a:endParaRPr lang="en-US" sz="2400" dirty="0"/>
          </a:p>
        </p:txBody>
      </p:sp>
      <p:sp>
        <p:nvSpPr>
          <p:cNvPr id="36" name="Rounded Rectangular Callout 35"/>
          <p:cNvSpPr/>
          <p:nvPr/>
        </p:nvSpPr>
        <p:spPr>
          <a:xfrm>
            <a:off x="5627078" y="5169339"/>
            <a:ext cx="1718485" cy="694356"/>
          </a:xfrm>
          <a:prstGeom prst="wedgeRoundRectCallout">
            <a:avLst>
              <a:gd name="adj1" fmla="val 46865"/>
              <a:gd name="adj2" fmla="val -1831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t>Packet corruptions</a:t>
            </a:r>
            <a:endParaRPr lang="en-US" sz="2400" dirty="0"/>
          </a:p>
        </p:txBody>
      </p:sp>
      <p:sp>
        <p:nvSpPr>
          <p:cNvPr id="37" name="Rounded Rectangular Callout 36"/>
          <p:cNvSpPr/>
          <p:nvPr/>
        </p:nvSpPr>
        <p:spPr>
          <a:xfrm>
            <a:off x="9338113" y="2147067"/>
            <a:ext cx="1861416" cy="502290"/>
          </a:xfrm>
          <a:prstGeom prst="wedgeRoundRectCallout">
            <a:avLst>
              <a:gd name="adj1" fmla="val -27540"/>
              <a:gd name="adj2" fmla="val 2243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Grey failure</a:t>
            </a:r>
            <a:endParaRPr lang="en-US" sz="2400" dirty="0"/>
          </a:p>
        </p:txBody>
      </p:sp>
      <p:sp>
        <p:nvSpPr>
          <p:cNvPr id="41" name="Rounded Rectangular Callout 40"/>
          <p:cNvSpPr/>
          <p:nvPr/>
        </p:nvSpPr>
        <p:spPr>
          <a:xfrm>
            <a:off x="9152059" y="5112734"/>
            <a:ext cx="2015881" cy="750961"/>
          </a:xfrm>
          <a:prstGeom prst="wedgeRoundRectCallout">
            <a:avLst>
              <a:gd name="adj1" fmla="val -65431"/>
              <a:gd name="adj2" fmla="val -1645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t>Rule corruptions</a:t>
            </a:r>
            <a:endParaRPr lang="en-US" sz="2400" dirty="0"/>
          </a:p>
        </p:txBody>
      </p:sp>
      <p:sp>
        <p:nvSpPr>
          <p:cNvPr id="42" name="Rounded Rectangular Callout 41"/>
          <p:cNvSpPr/>
          <p:nvPr/>
        </p:nvSpPr>
        <p:spPr>
          <a:xfrm>
            <a:off x="6101704" y="2178269"/>
            <a:ext cx="1535604" cy="502290"/>
          </a:xfrm>
          <a:prstGeom prst="wedgeRoundRectCallout">
            <a:avLst>
              <a:gd name="adj1" fmla="val 109795"/>
              <a:gd name="adj2" fmla="val 2259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t>mis-config</a:t>
            </a:r>
            <a:endParaRPr lang="en-US" sz="2400" dirty="0"/>
          </a:p>
        </p:txBody>
      </p:sp>
      <p:sp>
        <p:nvSpPr>
          <p:cNvPr id="43" name="Rounded Rectangular Callout 42"/>
          <p:cNvSpPr/>
          <p:nvPr/>
        </p:nvSpPr>
        <p:spPr>
          <a:xfrm>
            <a:off x="7851828" y="2147067"/>
            <a:ext cx="1248016" cy="502290"/>
          </a:xfrm>
          <a:prstGeom prst="wedgeRoundRectCallout">
            <a:avLst>
              <a:gd name="adj1" fmla="val 14168"/>
              <a:gd name="adj2" fmla="val 2238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updates</a:t>
            </a:r>
            <a:endParaRPr lang="en-US" sz="2400" dirty="0"/>
          </a:p>
        </p:txBody>
      </p:sp>
      <p:sp>
        <p:nvSpPr>
          <p:cNvPr id="44" name="Rectangle 43"/>
          <p:cNvSpPr/>
          <p:nvPr/>
        </p:nvSpPr>
        <p:spPr>
          <a:xfrm>
            <a:off x="2286000" y="2703545"/>
            <a:ext cx="7874000" cy="2014542"/>
          </a:xfrm>
          <a:prstGeom prst="rect">
            <a:avLst/>
          </a:prstGeom>
          <a:solidFill>
            <a:schemeClr val="bg1">
              <a:alpha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Takeaway: </a:t>
            </a:r>
          </a:p>
          <a:p>
            <a:pPr algn="ctr"/>
            <a:r>
              <a:rPr lang="en-US" sz="4000" dirty="0" smtClean="0">
                <a:solidFill>
                  <a:schemeClr val="tx1"/>
                </a:solidFill>
              </a:rPr>
              <a:t>Need to be generic to all types</a:t>
            </a:r>
          </a:p>
        </p:txBody>
      </p:sp>
    </p:spTree>
    <p:custDataLst>
      <p:tags r:id="rId1"/>
    </p:custDataLst>
    <p:extLst>
      <p:ext uri="{BB962C8B-B14F-4D97-AF65-F5344CB8AC3E}">
        <p14:creationId xmlns:p14="http://schemas.microsoft.com/office/powerpoint/2010/main" val="1073576829"/>
      </p:ext>
    </p:extLst>
  </p:cSld>
  <p:clrMapOvr>
    <a:masterClrMapping/>
  </p:clrMapOvr>
  <mc:AlternateContent xmlns:mc="http://schemas.openxmlformats.org/markup-compatibility/2006">
    <mc:Choice xmlns:p14="http://schemas.microsoft.com/office/powerpoint/2010/main" Requires="p14">
      <p:transition spd="slow" p14:dur="2000" advTm="82363"/>
    </mc:Choice>
    <mc:Fallback>
      <p:transition spd="slow" advTm="82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41" grpId="0" animBg="1"/>
      <p:bldP spid="42" grpId="0" animBg="1"/>
      <p:bldP spid="43"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t>
            </a:r>
            <a:r>
              <a:rPr lang="en-US" dirty="0" smtClean="0"/>
              <a:t>diagnose </a:t>
            </a:r>
            <a:r>
              <a:rPr lang="en-US" altLang="zh-CN" dirty="0" smtClean="0"/>
              <a:t>root</a:t>
            </a:r>
            <a:r>
              <a:rPr lang="zh-CN" altLang="en-US" dirty="0" smtClean="0"/>
              <a:t> </a:t>
            </a:r>
            <a:r>
              <a:rPr lang="en-US" altLang="zh-CN" dirty="0" smtClean="0"/>
              <a:t>causes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904A8AC-C669-244C-953E-6C477326AD58}" type="slidenum">
              <a:rPr lang="en-US" smtClean="0"/>
              <a:t>9</a:t>
            </a:fld>
            <a:endParaRPr lang="en-US"/>
          </a:p>
        </p:txBody>
      </p:sp>
      <p:graphicFrame>
        <p:nvGraphicFramePr>
          <p:cNvPr id="5" name="Chart 4"/>
          <p:cNvGraphicFramePr/>
          <p:nvPr>
            <p:extLst>
              <p:ext uri="{D42A27DB-BD31-4B8C-83A1-F6EECF244321}">
                <p14:modId xmlns:p14="http://schemas.microsoft.com/office/powerpoint/2010/main" val="1037783992"/>
              </p:ext>
            </p:extLst>
          </p:nvPr>
        </p:nvGraphicFramePr>
        <p:xfrm>
          <a:off x="1480677" y="3106390"/>
          <a:ext cx="2682245" cy="17881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p:cNvGraphicFramePr/>
          <p:nvPr>
            <p:extLst>
              <p:ext uri="{D42A27DB-BD31-4B8C-83A1-F6EECF244321}">
                <p14:modId xmlns:p14="http://schemas.microsoft.com/office/powerpoint/2010/main" val="446728861"/>
              </p:ext>
            </p:extLst>
          </p:nvPr>
        </p:nvGraphicFramePr>
        <p:xfrm>
          <a:off x="4801260" y="3106389"/>
          <a:ext cx="2682245" cy="17881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p:cNvGraphicFramePr/>
          <p:nvPr>
            <p:extLst>
              <p:ext uri="{D42A27DB-BD31-4B8C-83A1-F6EECF244321}">
                <p14:modId xmlns:p14="http://schemas.microsoft.com/office/powerpoint/2010/main" val="1230683693"/>
              </p:ext>
            </p:extLst>
          </p:nvPr>
        </p:nvGraphicFramePr>
        <p:xfrm>
          <a:off x="8121842" y="3106388"/>
          <a:ext cx="2682245" cy="1788163"/>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7"/>
          <p:cNvSpPr txBox="1"/>
          <p:nvPr/>
        </p:nvSpPr>
        <p:spPr>
          <a:xfrm>
            <a:off x="2126051" y="4894551"/>
            <a:ext cx="1617352" cy="461665"/>
          </a:xfrm>
          <a:prstGeom prst="rect">
            <a:avLst/>
          </a:prstGeom>
          <a:noFill/>
        </p:spPr>
        <p:txBody>
          <a:bodyPr wrap="square" rtlCol="0">
            <a:spAutoFit/>
          </a:bodyPr>
          <a:lstStyle/>
          <a:p>
            <a:r>
              <a:rPr lang="en-US" sz="2400" smtClean="0"/>
              <a:t>congestion</a:t>
            </a:r>
            <a:endParaRPr lang="en-US" sz="2400" dirty="0"/>
          </a:p>
        </p:txBody>
      </p:sp>
      <p:sp>
        <p:nvSpPr>
          <p:cNvPr id="9" name="TextBox 8"/>
          <p:cNvSpPr txBox="1"/>
          <p:nvPr/>
        </p:nvSpPr>
        <p:spPr>
          <a:xfrm>
            <a:off x="5484789" y="4894550"/>
            <a:ext cx="1617352" cy="461665"/>
          </a:xfrm>
          <a:prstGeom prst="rect">
            <a:avLst/>
          </a:prstGeom>
          <a:noFill/>
        </p:spPr>
        <p:txBody>
          <a:bodyPr wrap="square" rtlCol="0">
            <a:spAutoFit/>
          </a:bodyPr>
          <a:lstStyle/>
          <a:p>
            <a:r>
              <a:rPr lang="en-US" sz="2400" dirty="0" err="1" smtClean="0"/>
              <a:t>blackhole</a:t>
            </a:r>
            <a:endParaRPr lang="en-US" sz="2400" dirty="0"/>
          </a:p>
        </p:txBody>
      </p:sp>
      <p:sp>
        <p:nvSpPr>
          <p:cNvPr id="10" name="TextBox 9"/>
          <p:cNvSpPr txBox="1"/>
          <p:nvPr/>
        </p:nvSpPr>
        <p:spPr>
          <a:xfrm>
            <a:off x="8639116" y="4893905"/>
            <a:ext cx="1998715" cy="461665"/>
          </a:xfrm>
          <a:prstGeom prst="rect">
            <a:avLst/>
          </a:prstGeom>
          <a:noFill/>
        </p:spPr>
        <p:txBody>
          <a:bodyPr wrap="square" rtlCol="0">
            <a:spAutoFit/>
          </a:bodyPr>
          <a:lstStyle/>
          <a:p>
            <a:r>
              <a:rPr lang="en-US" sz="2400" smtClean="0"/>
              <a:t>Random drop</a:t>
            </a:r>
            <a:endParaRPr lang="en-US" sz="2400" dirty="0"/>
          </a:p>
        </p:txBody>
      </p:sp>
      <p:sp>
        <p:nvSpPr>
          <p:cNvPr id="11" name="Rectangle 10"/>
          <p:cNvSpPr/>
          <p:nvPr/>
        </p:nvSpPr>
        <p:spPr>
          <a:xfrm>
            <a:off x="1634107" y="2718732"/>
            <a:ext cx="9169980" cy="2014542"/>
          </a:xfrm>
          <a:prstGeom prst="rect">
            <a:avLst/>
          </a:prstGeom>
          <a:solidFill>
            <a:schemeClr val="bg1">
              <a:alpha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Takeaway: </a:t>
            </a:r>
          </a:p>
          <a:p>
            <a:pPr algn="ctr"/>
            <a:r>
              <a:rPr lang="en-US" altLang="zh-CN" sz="4000" dirty="0" smtClean="0">
                <a:solidFill>
                  <a:schemeClr val="tx1"/>
                </a:solidFill>
              </a:rPr>
              <a:t>Need the information of individual losses</a:t>
            </a:r>
            <a:endParaRPr lang="en-US" sz="4000" dirty="0" smtClean="0">
              <a:solidFill>
                <a:schemeClr val="tx1"/>
              </a:solidFill>
            </a:endParaRPr>
          </a:p>
        </p:txBody>
      </p:sp>
    </p:spTree>
    <p:custDataLst>
      <p:tags r:id="rId1"/>
    </p:custDataLst>
    <p:extLst>
      <p:ext uri="{BB962C8B-B14F-4D97-AF65-F5344CB8AC3E}">
        <p14:creationId xmlns:p14="http://schemas.microsoft.com/office/powerpoint/2010/main" val="430562106"/>
      </p:ext>
    </p:extLst>
  </p:cSld>
  <p:clrMapOvr>
    <a:masterClrMapping/>
  </p:clrMapOvr>
  <mc:AlternateContent xmlns:mc="http://schemas.openxmlformats.org/markup-compatibility/2006">
    <mc:Choice xmlns:p14="http://schemas.microsoft.com/office/powerpoint/2010/main" Requires="p14">
      <p:transition spd="slow" p14:dur="2000" advTm="28435"/>
    </mc:Choice>
    <mc:Fallback>
      <p:transition spd="slow" advTm="284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P spid="8" grpId="0"/>
      <p:bldP spid="9" grpId="0"/>
      <p:bldP spid="10" grpId="0"/>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3|4.6|8.7|7.3|8.3|4.4|5.2|6.4"/>
</p:tagLst>
</file>

<file path=ppt/tags/tag10.xml><?xml version="1.0" encoding="utf-8"?>
<p:tagLst xmlns:a="http://schemas.openxmlformats.org/drawingml/2006/main" xmlns:r="http://schemas.openxmlformats.org/officeDocument/2006/relationships" xmlns:p="http://schemas.openxmlformats.org/presentationml/2006/main">
  <p:tag name="TIMING" val="|3.5|2|4.1|2.2|0.7"/>
</p:tagLst>
</file>

<file path=ppt/tags/tag11.xml><?xml version="1.0" encoding="utf-8"?>
<p:tagLst xmlns:a="http://schemas.openxmlformats.org/drawingml/2006/main" xmlns:r="http://schemas.openxmlformats.org/officeDocument/2006/relationships" xmlns:p="http://schemas.openxmlformats.org/presentationml/2006/main">
  <p:tag name="TIMING" val="|0.7|8.7|9.7|21.6"/>
</p:tagLst>
</file>

<file path=ppt/tags/tag12.xml><?xml version="1.0" encoding="utf-8"?>
<p:tagLst xmlns:a="http://schemas.openxmlformats.org/drawingml/2006/main" xmlns:r="http://schemas.openxmlformats.org/officeDocument/2006/relationships" xmlns:p="http://schemas.openxmlformats.org/presentationml/2006/main">
  <p:tag name="TIMING" val="|5|1.9|2.5"/>
</p:tagLst>
</file>

<file path=ppt/tags/tag13.xml><?xml version="1.0" encoding="utf-8"?>
<p:tagLst xmlns:a="http://schemas.openxmlformats.org/drawingml/2006/main" xmlns:r="http://schemas.openxmlformats.org/officeDocument/2006/relationships" xmlns:p="http://schemas.openxmlformats.org/presentationml/2006/main">
  <p:tag name="TIMING" val="|0.8|1.2"/>
</p:tagLst>
</file>

<file path=ppt/tags/tag14.xml><?xml version="1.0" encoding="utf-8"?>
<p:tagLst xmlns:a="http://schemas.openxmlformats.org/drawingml/2006/main" xmlns:r="http://schemas.openxmlformats.org/officeDocument/2006/relationships" xmlns:p="http://schemas.openxmlformats.org/presentationml/2006/main">
  <p:tag name="TIMING" val="|3.1|5.8"/>
</p:tagLst>
</file>

<file path=ppt/tags/tag15.xml><?xml version="1.0" encoding="utf-8"?>
<p:tagLst xmlns:a="http://schemas.openxmlformats.org/drawingml/2006/main" xmlns:r="http://schemas.openxmlformats.org/officeDocument/2006/relationships" xmlns:p="http://schemas.openxmlformats.org/presentationml/2006/main">
  <p:tag name="TIMING" val="|0.8|8.4|4.1"/>
</p:tagLst>
</file>

<file path=ppt/tags/tag16.xml><?xml version="1.0" encoding="utf-8"?>
<p:tagLst xmlns:a="http://schemas.openxmlformats.org/drawingml/2006/main" xmlns:r="http://schemas.openxmlformats.org/officeDocument/2006/relationships" xmlns:p="http://schemas.openxmlformats.org/presentationml/2006/main">
  <p:tag name="TIMING" val="|6.8|0.6|1|-8.6|10.9"/>
</p:tagLst>
</file>

<file path=ppt/tags/tag17.xml><?xml version="1.0" encoding="utf-8"?>
<p:tagLst xmlns:a="http://schemas.openxmlformats.org/drawingml/2006/main" xmlns:r="http://schemas.openxmlformats.org/officeDocument/2006/relationships" xmlns:p="http://schemas.openxmlformats.org/presentationml/2006/main">
  <p:tag name="TIMING" val="|6.9|7.9|2.1|7.2|2.5|2.7|5.6"/>
</p:tagLst>
</file>

<file path=ppt/tags/tag18.xml><?xml version="1.0" encoding="utf-8"?>
<p:tagLst xmlns:a="http://schemas.openxmlformats.org/drawingml/2006/main" xmlns:r="http://schemas.openxmlformats.org/officeDocument/2006/relationships" xmlns:p="http://schemas.openxmlformats.org/presentationml/2006/main">
  <p:tag name="TIMING" val="|16.9|14"/>
</p:tagLst>
</file>

<file path=ppt/tags/tag19.xml><?xml version="1.0" encoding="utf-8"?>
<p:tagLst xmlns:a="http://schemas.openxmlformats.org/drawingml/2006/main" xmlns:r="http://schemas.openxmlformats.org/officeDocument/2006/relationships" xmlns:p="http://schemas.openxmlformats.org/presentationml/2006/main">
  <p:tag name="TIMING" val="|18.8|3|1.6|3.8|2.2|1.3|8.3"/>
</p:tagLst>
</file>

<file path=ppt/tags/tag2.xml><?xml version="1.0" encoding="utf-8"?>
<p:tagLst xmlns:a="http://schemas.openxmlformats.org/drawingml/2006/main" xmlns:r="http://schemas.openxmlformats.org/officeDocument/2006/relationships" xmlns:p="http://schemas.openxmlformats.org/presentationml/2006/main">
  <p:tag name="TIMING" val="|0.5|1|3.5|3.9|12.6|8.8|1.2|6.8|7.7|11.9|5.1"/>
</p:tagLst>
</file>

<file path=ppt/tags/tag20.xml><?xml version="1.0" encoding="utf-8"?>
<p:tagLst xmlns:a="http://schemas.openxmlformats.org/drawingml/2006/main" xmlns:r="http://schemas.openxmlformats.org/officeDocument/2006/relationships" xmlns:p="http://schemas.openxmlformats.org/presentationml/2006/main">
  <p:tag name="TIMING" val="|5.4|4.5|3.3|3.8"/>
</p:tagLst>
</file>

<file path=ppt/tags/tag21.xml><?xml version="1.0" encoding="utf-8"?>
<p:tagLst xmlns:a="http://schemas.openxmlformats.org/drawingml/2006/main" xmlns:r="http://schemas.openxmlformats.org/officeDocument/2006/relationships" xmlns:p="http://schemas.openxmlformats.org/presentationml/2006/main">
  <p:tag name="TIMING" val="|7.9|8.3|5.9|5.7|8.5|8"/>
</p:tagLst>
</file>

<file path=ppt/tags/tag22.xml><?xml version="1.0" encoding="utf-8"?>
<p:tagLst xmlns:a="http://schemas.openxmlformats.org/drawingml/2006/main" xmlns:r="http://schemas.openxmlformats.org/officeDocument/2006/relationships" xmlns:p="http://schemas.openxmlformats.org/presentationml/2006/main">
  <p:tag name="TIMING" val="|6.5|4.2|5.6|6.4"/>
</p:tagLst>
</file>

<file path=ppt/tags/tag23.xml><?xml version="1.0" encoding="utf-8"?>
<p:tagLst xmlns:a="http://schemas.openxmlformats.org/drawingml/2006/main" xmlns:r="http://schemas.openxmlformats.org/officeDocument/2006/relationships" xmlns:p="http://schemas.openxmlformats.org/presentationml/2006/main">
  <p:tag name="TIMING" val="|4.6|0.5|1.6|3.2|4.1"/>
</p:tagLst>
</file>

<file path=ppt/tags/tag24.xml><?xml version="1.0" encoding="utf-8"?>
<p:tagLst xmlns:a="http://schemas.openxmlformats.org/drawingml/2006/main" xmlns:r="http://schemas.openxmlformats.org/officeDocument/2006/relationships" xmlns:p="http://schemas.openxmlformats.org/presentationml/2006/main">
  <p:tag name="TIMING" val="|6"/>
</p:tagLst>
</file>

<file path=ppt/tags/tag25.xml><?xml version="1.0" encoding="utf-8"?>
<p:tagLst xmlns:a="http://schemas.openxmlformats.org/drawingml/2006/main" xmlns:r="http://schemas.openxmlformats.org/officeDocument/2006/relationships" xmlns:p="http://schemas.openxmlformats.org/presentationml/2006/main">
  <p:tag name="TIMING" val="|1|17.3|10.5|3.2|2|0.8|1"/>
</p:tagLst>
</file>

<file path=ppt/tags/tag26.xml><?xml version="1.0" encoding="utf-8"?>
<p:tagLst xmlns:a="http://schemas.openxmlformats.org/drawingml/2006/main" xmlns:r="http://schemas.openxmlformats.org/officeDocument/2006/relationships" xmlns:p="http://schemas.openxmlformats.org/presentationml/2006/main">
  <p:tag name="TIMING" val="|1|17.3|10.5|3.2|2|0.8|1"/>
</p:tagLst>
</file>

<file path=ppt/tags/tag3.xml><?xml version="1.0" encoding="utf-8"?>
<p:tagLst xmlns:a="http://schemas.openxmlformats.org/drawingml/2006/main" xmlns:r="http://schemas.openxmlformats.org/officeDocument/2006/relationships" xmlns:p="http://schemas.openxmlformats.org/presentationml/2006/main">
  <p:tag name="TIMING" val="|3.1|13.4"/>
</p:tagLst>
</file>

<file path=ppt/tags/tag4.xml><?xml version="1.0" encoding="utf-8"?>
<p:tagLst xmlns:a="http://schemas.openxmlformats.org/drawingml/2006/main" xmlns:r="http://schemas.openxmlformats.org/officeDocument/2006/relationships" xmlns:p="http://schemas.openxmlformats.org/presentationml/2006/main">
  <p:tag name="TIMING" val="|1.4|1.3|1.4|5.3|4.4"/>
</p:tagLst>
</file>

<file path=ppt/tags/tag5.xml><?xml version="1.0" encoding="utf-8"?>
<p:tagLst xmlns:a="http://schemas.openxmlformats.org/drawingml/2006/main" xmlns:r="http://schemas.openxmlformats.org/officeDocument/2006/relationships" xmlns:p="http://schemas.openxmlformats.org/presentationml/2006/main">
  <p:tag name="TIMING" val="|5.5|1.6|4.1|5.5|6|9.5|11.4|4.7|1.8|5.8|3|4.1"/>
</p:tagLst>
</file>

<file path=ppt/tags/tag6.xml><?xml version="1.0" encoding="utf-8"?>
<p:tagLst xmlns:a="http://schemas.openxmlformats.org/drawingml/2006/main" xmlns:r="http://schemas.openxmlformats.org/officeDocument/2006/relationships" xmlns:p="http://schemas.openxmlformats.org/presentationml/2006/main">
  <p:tag name="TIMING" val="|6.4|8.3|2.2|2|7.1|2.1|4.9|3.8|2.5|2|1.9|2.3|1.6|1|2.3|7.3|18.9"/>
</p:tagLst>
</file>

<file path=ppt/tags/tag7.xml><?xml version="1.0" encoding="utf-8"?>
<p:tagLst xmlns:a="http://schemas.openxmlformats.org/drawingml/2006/main" xmlns:r="http://schemas.openxmlformats.org/officeDocument/2006/relationships" xmlns:p="http://schemas.openxmlformats.org/presentationml/2006/main">
  <p:tag name="TIMING" val="|6.4|8.3|2.2|2|7.1|2.1|4.9|3.8|2.5|2|1.9|2.3|1.6|1|2.3|7.3|18.9"/>
</p:tagLst>
</file>

<file path=ppt/tags/tag8.xml><?xml version="1.0" encoding="utf-8"?>
<p:tagLst xmlns:a="http://schemas.openxmlformats.org/drawingml/2006/main" xmlns:r="http://schemas.openxmlformats.org/officeDocument/2006/relationships" xmlns:p="http://schemas.openxmlformats.org/presentationml/2006/main">
  <p:tag name="TIMING" val="|6.3|4.9|3|7.9"/>
</p:tagLst>
</file>

<file path=ppt/tags/tag9.xml><?xml version="1.0" encoding="utf-8"?>
<p:tagLst xmlns:a="http://schemas.openxmlformats.org/drawingml/2006/main" xmlns:r="http://schemas.openxmlformats.org/officeDocument/2006/relationships" xmlns:p="http://schemas.openxmlformats.org/presentationml/2006/main">
  <p:tag name="TIMING" val="|3.5|1.4|5.4|6.7|7.8|9.6"/>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E1606877-41A3-D54B-B6AA-EA4E040A3D5F}" vid="{30CD31CD-FFD6-B049-A8FA-6ADD92601B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71762</TotalTime>
  <Words>2702</Words>
  <Application>Microsoft Macintosh PowerPoint</Application>
  <PresentationFormat>Widescreen</PresentationFormat>
  <Paragraphs>930</Paragraphs>
  <Slides>42</Slides>
  <Notes>35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Calibri</vt:lpstr>
      <vt:lpstr>DengXian</vt:lpstr>
      <vt:lpstr>Mangal</vt:lpstr>
      <vt:lpstr>Wingdings</vt:lpstr>
      <vt:lpstr>ヒラギノ角ゴ Pro W3</vt:lpstr>
      <vt:lpstr>宋体</vt:lpstr>
      <vt:lpstr>Arial</vt:lpstr>
      <vt:lpstr>Theme1</vt:lpstr>
      <vt:lpstr>LossRadar: Fast Detection of Lost Packets in Data Centers</vt:lpstr>
      <vt:lpstr>Packet loss diagnosis is important</vt:lpstr>
      <vt:lpstr>PowerPoint Presentation</vt:lpstr>
      <vt:lpstr>PowerPoint Presentation</vt:lpstr>
      <vt:lpstr>PowerPoint Presentation</vt:lpstr>
      <vt:lpstr>PowerPoint Presentation</vt:lpstr>
      <vt:lpstr>Challenge: diversity of loss types</vt:lpstr>
      <vt:lpstr>Challenge: diversity of loss types</vt:lpstr>
      <vt:lpstr>Challenge: diagnose root causes</vt:lpstr>
      <vt:lpstr>LossRadar overview</vt:lpstr>
      <vt:lpstr>Storing all packets is too heavy</vt:lpstr>
      <vt:lpstr>Storing all packets is too heavy</vt:lpstr>
      <vt:lpstr>Solution: put all packets in a small memory</vt:lpstr>
      <vt:lpstr>Invertible Bloom Filter: multiple hashes</vt:lpstr>
      <vt:lpstr>Invertible Bloom Filter: multiple hashes</vt:lpstr>
      <vt:lpstr>Invertible Bloom Filter: mix packets with XOR</vt:lpstr>
      <vt:lpstr>Invertible Bloom Filter: mix packets with XOR</vt:lpstr>
      <vt:lpstr>Same hash functions across switches</vt:lpstr>
      <vt:lpstr>Same hash functions across switches</vt:lpstr>
      <vt:lpstr>Same hash functions across switches</vt:lpstr>
      <vt:lpstr>Same hash functions across switches</vt:lpstr>
      <vt:lpstr>Same hash functions across switches</vt:lpstr>
      <vt:lpstr>Retrieve losses</vt:lpstr>
      <vt:lpstr>Retrieve losses</vt:lpstr>
      <vt:lpstr>Retrieve losses</vt:lpstr>
      <vt:lpstr>Benefits</vt:lpstr>
      <vt:lpstr>Challenge: batch alignment</vt:lpstr>
      <vt:lpstr>Solution: packets carry batch ID </vt:lpstr>
      <vt:lpstr>Need to cover the whole network</vt:lpstr>
      <vt:lpstr>Solution: pair-wise deployment</vt:lpstr>
      <vt:lpstr>Challenge: incremental deployment</vt:lpstr>
      <vt:lpstr>LossRadar overview</vt:lpstr>
      <vt:lpstr>Root cause inference</vt:lpstr>
      <vt:lpstr>Root cause inference</vt:lpstr>
      <vt:lpstr>Root cause inference</vt:lpstr>
      <vt:lpstr>Root cause inference</vt:lpstr>
      <vt:lpstr>LossRadar evaluation</vt:lpstr>
      <vt:lpstr>Low memory usage</vt:lpstr>
      <vt:lpstr>Compare with state-of-the-art solutions</vt:lpstr>
      <vt:lpstr>High inference accuracy across all types</vt:lpstr>
      <vt:lpstr>Conclusion</vt:lpstr>
      <vt:lpstr>Existing tools fall short</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FlowRadar</dc:title>
  <dc:creator>Yuliang Li</dc:creator>
  <cp:lastModifiedBy>Yuliang Li</cp:lastModifiedBy>
  <cp:revision>3907</cp:revision>
  <cp:lastPrinted>2016-03-10T21:58:33Z</cp:lastPrinted>
  <dcterms:created xsi:type="dcterms:W3CDTF">2016-02-25T23:00:36Z</dcterms:created>
  <dcterms:modified xsi:type="dcterms:W3CDTF">2016-12-15T22:39:23Z</dcterms:modified>
</cp:coreProperties>
</file>